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147476444" r:id="rId5"/>
    <p:sldId id="2147376216" r:id="rId6"/>
    <p:sldId id="2147476396" r:id="rId7"/>
    <p:sldId id="2147476446" r:id="rId8"/>
    <p:sldId id="2147476399" r:id="rId9"/>
    <p:sldId id="2147476455" r:id="rId10"/>
    <p:sldId id="2147476457" r:id="rId11"/>
    <p:sldId id="2147476459" r:id="rId12"/>
    <p:sldId id="2147476460" r:id="rId13"/>
    <p:sldId id="2147476461" r:id="rId14"/>
    <p:sldId id="2147476469" r:id="rId15"/>
    <p:sldId id="2147476471" r:id="rId16"/>
    <p:sldId id="2147476462" r:id="rId17"/>
    <p:sldId id="2147476398" r:id="rId18"/>
    <p:sldId id="2147476395" r:id="rId19"/>
    <p:sldId id="2147476466" r:id="rId20"/>
    <p:sldId id="2147476394" r:id="rId21"/>
    <p:sldId id="2147476476" r:id="rId22"/>
    <p:sldId id="2147476467" r:id="rId23"/>
    <p:sldId id="2147476477" r:id="rId24"/>
    <p:sldId id="2147476468" r:id="rId25"/>
    <p:sldId id="2147476475" r:id="rId26"/>
    <p:sldId id="2147476478" r:id="rId27"/>
    <p:sldId id="2147476416" r:id="rId28"/>
    <p:sldId id="2147476456" r:id="rId29"/>
    <p:sldId id="2147476458" r:id="rId30"/>
    <p:sldId id="2147476463" r:id="rId31"/>
    <p:sldId id="2147476472" r:id="rId32"/>
    <p:sldId id="2147476473" r:id="rId33"/>
    <p:sldId id="2147476474" r:id="rId34"/>
    <p:sldId id="2147476464" r:id="rId35"/>
    <p:sldId id="214747643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DS 201" id="{0947D8B9-DE4B-4970-8967-A20956D35FD6}">
          <p14:sldIdLst>
            <p14:sldId id="2147476444"/>
          </p14:sldIdLst>
        </p14:section>
        <p14:section name="Overveiw" id="{9146FBEA-1923-4647-A557-F49D78FF60E8}">
          <p14:sldIdLst>
            <p14:sldId id="2147376216"/>
            <p14:sldId id="2147476396"/>
            <p14:sldId id="2147476446"/>
          </p14:sldIdLst>
        </p14:section>
        <p14:section name="Information Forms" id="{A2809817-9BA0-4347-8412-D55145E0AA2D}">
          <p14:sldIdLst>
            <p14:sldId id="2147476399"/>
            <p14:sldId id="2147476455"/>
            <p14:sldId id="2147476457"/>
            <p14:sldId id="2147476459"/>
            <p14:sldId id="2147476460"/>
            <p14:sldId id="2147476461"/>
            <p14:sldId id="2147476469"/>
            <p14:sldId id="2147476471"/>
            <p14:sldId id="2147476462"/>
          </p14:sldIdLst>
        </p14:section>
        <p14:section name="TPA Linking and Permissions" id="{D2418238-0829-44AD-AF54-C442B54F7E44}">
          <p14:sldIdLst>
            <p14:sldId id="2147476398"/>
            <p14:sldId id="2147476395"/>
            <p14:sldId id="2147476466"/>
            <p14:sldId id="2147476394"/>
            <p14:sldId id="2147476476"/>
            <p14:sldId id="2147476467"/>
            <p14:sldId id="2147476477"/>
            <p14:sldId id="2147476468"/>
            <p14:sldId id="2147476475"/>
            <p14:sldId id="2147476478"/>
          </p14:sldIdLst>
        </p14:section>
        <p14:section name="Claims Activity Report" id="{83F34752-5F85-4D4F-BE27-42E14E209432}">
          <p14:sldIdLst>
            <p14:sldId id="2147476416"/>
            <p14:sldId id="2147476456"/>
            <p14:sldId id="2147476458"/>
            <p14:sldId id="2147476463"/>
            <p14:sldId id="2147476472"/>
            <p14:sldId id="2147476473"/>
            <p14:sldId id="2147476474"/>
            <p14:sldId id="2147476464"/>
          </p14:sldIdLst>
        </p14:section>
        <p14:section name="Closing" id="{75D2A3FC-B7AD-4EEB-B5FF-B1CEB55BBD03}">
          <p14:sldIdLst>
            <p14:sldId id="21474764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BE8C-4770-B39C-292F-C8802C54D737}" name="Nicolette Lerch" initials="NL" userId="S::nlerch@captechventures.com::acbd4681-eff0-4ccd-bab2-4f089cf7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F9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825D6-9B35-4A86-9ED6-58F1F47E5372}"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19417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As you are showing this slide, this would be a good place to also explain a bit about using the filter functionality to find a filing. Most of the insurers and TPAs will end up having a large volume of filings and using the filter will save time when looking for a specific record.</a:t>
            </a:r>
          </a:p>
        </p:txBody>
      </p:sp>
      <p:sp>
        <p:nvSpPr>
          <p:cNvPr id="4" name="Slide Number Placeholder 3"/>
          <p:cNvSpPr>
            <a:spLocks noGrp="1"/>
          </p:cNvSpPr>
          <p:nvPr>
            <p:ph type="sldNum" sz="quarter" idx="5"/>
          </p:nvPr>
        </p:nvSpPr>
        <p:spPr/>
        <p:txBody>
          <a:bodyPr/>
          <a:lstStyle/>
          <a:p>
            <a:fld id="{11C28086-E245-45C9-B44A-13FF3C6F493D}" type="slidenum">
              <a:rPr lang="en-US" smtClean="0"/>
              <a:t>13</a:t>
            </a:fld>
            <a:endParaRPr lang="en-US"/>
          </a:p>
        </p:txBody>
      </p:sp>
    </p:spTree>
    <p:extLst>
      <p:ext uri="{BB962C8B-B14F-4D97-AF65-F5344CB8AC3E}">
        <p14:creationId xmlns:p14="http://schemas.microsoft.com/office/powerpoint/2010/main" val="339669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include how to link TPAs to insurers, how admin users can update TPA permissions and permissions for other insurer users including to be able to access the insurer information form and the claims activity report</a:t>
            </a:r>
          </a:p>
        </p:txBody>
      </p:sp>
      <p:sp>
        <p:nvSpPr>
          <p:cNvPr id="4" name="Slide Number Placeholder 3"/>
          <p:cNvSpPr>
            <a:spLocks noGrp="1"/>
          </p:cNvSpPr>
          <p:nvPr>
            <p:ph type="sldNum" sz="quarter" idx="5"/>
          </p:nvPr>
        </p:nvSpPr>
        <p:spPr/>
        <p:txBody>
          <a:bodyPr/>
          <a:lstStyle/>
          <a:p>
            <a:fld id="{11C28086-E245-45C9-B44A-13FF3C6F493D}" type="slidenum">
              <a:rPr lang="en-US" smtClean="0"/>
              <a:t>14</a:t>
            </a:fld>
            <a:endParaRPr lang="en-US"/>
          </a:p>
        </p:txBody>
      </p:sp>
    </p:spTree>
    <p:extLst>
      <p:ext uri="{BB962C8B-B14F-4D97-AF65-F5344CB8AC3E}">
        <p14:creationId xmlns:p14="http://schemas.microsoft.com/office/powerpoint/2010/main" val="122916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B4E8-67E9-5D3C-1BC2-619478AC9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5490F-7EF6-7EF5-894D-E84A62009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85387-DECD-6EBF-FC3B-91ADBB1AB2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a:extLst>
              <a:ext uri="{FF2B5EF4-FFF2-40B4-BE49-F238E27FC236}">
                <a16:creationId xmlns:a16="http://schemas.microsoft.com/office/drawing/2014/main" id="{4FEAA93B-268D-CE5A-EBAB-A085A51FA447}"/>
              </a:ext>
            </a:extLst>
          </p:cNvPr>
          <p:cNvSpPr>
            <a:spLocks noGrp="1"/>
          </p:cNvSpPr>
          <p:nvPr>
            <p:ph type="sldNum" sz="quarter" idx="5"/>
          </p:nvPr>
        </p:nvSpPr>
        <p:spPr/>
        <p:txBody>
          <a:bodyPr/>
          <a:lstStyle/>
          <a:p>
            <a:fld id="{11C28086-E245-45C9-B44A-13FF3C6F493D}" type="slidenum">
              <a:rPr lang="en-US" smtClean="0"/>
              <a:t>16</a:t>
            </a:fld>
            <a:endParaRPr lang="en-US"/>
          </a:p>
        </p:txBody>
      </p:sp>
    </p:spTree>
    <p:extLst>
      <p:ext uri="{BB962C8B-B14F-4D97-AF65-F5344CB8AC3E}">
        <p14:creationId xmlns:p14="http://schemas.microsoft.com/office/powerpoint/2010/main" val="84671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17</a:t>
            </a:fld>
            <a:endParaRPr lang="en-US"/>
          </a:p>
        </p:txBody>
      </p:sp>
    </p:spTree>
    <p:extLst>
      <p:ext uri="{BB962C8B-B14F-4D97-AF65-F5344CB8AC3E}">
        <p14:creationId xmlns:p14="http://schemas.microsoft.com/office/powerpoint/2010/main" val="322249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8C9C4-8248-482A-7FDA-FA49B894B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FACC8-CB33-A543-978A-642618AD3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E2EE8-9333-78C4-22C3-CD3BCE1645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a:extLst>
              <a:ext uri="{FF2B5EF4-FFF2-40B4-BE49-F238E27FC236}">
                <a16:creationId xmlns:a16="http://schemas.microsoft.com/office/drawing/2014/main" id="{F7153B3F-BB90-3AE5-B683-67F6A02891DC}"/>
              </a:ext>
            </a:extLst>
          </p:cNvPr>
          <p:cNvSpPr>
            <a:spLocks noGrp="1"/>
          </p:cNvSpPr>
          <p:nvPr>
            <p:ph type="sldNum" sz="quarter" idx="5"/>
          </p:nvPr>
        </p:nvSpPr>
        <p:spPr/>
        <p:txBody>
          <a:bodyPr/>
          <a:lstStyle/>
          <a:p>
            <a:fld id="{11C28086-E245-45C9-B44A-13FF3C6F493D}" type="slidenum">
              <a:rPr lang="en-US" smtClean="0"/>
              <a:t>19</a:t>
            </a:fld>
            <a:endParaRPr lang="en-US"/>
          </a:p>
        </p:txBody>
      </p:sp>
    </p:spTree>
    <p:extLst>
      <p:ext uri="{BB962C8B-B14F-4D97-AF65-F5344CB8AC3E}">
        <p14:creationId xmlns:p14="http://schemas.microsoft.com/office/powerpoint/2010/main" val="182493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B9D6-F712-E8DA-75E3-A16E611E8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F32BB-CE51-8907-CF99-A9A004C20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F3026-1BDB-FB25-8AB5-4654D4944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Most of the user management access pages are currently not appropriate to show in their entirety as they contain active personal email addresses. Trainers may verbally elaborate on the User Access Management page as well as refer to the CARDS 101 training for additional information.</a:t>
            </a:r>
          </a:p>
          <a:p>
            <a:endParaRPr lang="en-US"/>
          </a:p>
        </p:txBody>
      </p:sp>
      <p:sp>
        <p:nvSpPr>
          <p:cNvPr id="4" name="Slide Number Placeholder 3">
            <a:extLst>
              <a:ext uri="{FF2B5EF4-FFF2-40B4-BE49-F238E27FC236}">
                <a16:creationId xmlns:a16="http://schemas.microsoft.com/office/drawing/2014/main" id="{B3E0E017-8313-C016-2CA2-2FA8F9D02263}"/>
              </a:ext>
            </a:extLst>
          </p:cNvPr>
          <p:cNvSpPr>
            <a:spLocks noGrp="1"/>
          </p:cNvSpPr>
          <p:nvPr>
            <p:ph type="sldNum" sz="quarter" idx="5"/>
          </p:nvPr>
        </p:nvSpPr>
        <p:spPr/>
        <p:txBody>
          <a:bodyPr/>
          <a:lstStyle/>
          <a:p>
            <a:fld id="{11C28086-E245-45C9-B44A-13FF3C6F493D}" type="slidenum">
              <a:rPr lang="en-US" smtClean="0"/>
              <a:t>21</a:t>
            </a:fld>
            <a:endParaRPr lang="en-US"/>
          </a:p>
        </p:txBody>
      </p:sp>
    </p:spTree>
    <p:extLst>
      <p:ext uri="{BB962C8B-B14F-4D97-AF65-F5344CB8AC3E}">
        <p14:creationId xmlns:p14="http://schemas.microsoft.com/office/powerpoint/2010/main" val="369279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access and complete the claims activity report webform, scenario in which form is needed to be filed, viewing the filing, etc.</a:t>
            </a:r>
          </a:p>
        </p:txBody>
      </p:sp>
      <p:sp>
        <p:nvSpPr>
          <p:cNvPr id="4" name="Slide Number Placeholder 3"/>
          <p:cNvSpPr>
            <a:spLocks noGrp="1"/>
          </p:cNvSpPr>
          <p:nvPr>
            <p:ph type="sldNum" sz="quarter" idx="5"/>
          </p:nvPr>
        </p:nvSpPr>
        <p:spPr/>
        <p:txBody>
          <a:bodyPr/>
          <a:lstStyle/>
          <a:p>
            <a:fld id="{11C28086-E245-45C9-B44A-13FF3C6F493D}" type="slidenum">
              <a:rPr lang="en-US" smtClean="0"/>
              <a:t>24</a:t>
            </a:fld>
            <a:endParaRPr lang="en-US"/>
          </a:p>
        </p:txBody>
      </p:sp>
    </p:spTree>
    <p:extLst>
      <p:ext uri="{BB962C8B-B14F-4D97-AF65-F5344CB8AC3E}">
        <p14:creationId xmlns:p14="http://schemas.microsoft.com/office/powerpoint/2010/main" val="301515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Be sure to specify that this is one submission per entity and not per account. Also note that although the submission window is only open from July through September, the form is available on CARDS year-round.</a:t>
            </a:r>
          </a:p>
        </p:txBody>
      </p:sp>
      <p:sp>
        <p:nvSpPr>
          <p:cNvPr id="4" name="Slide Number Placeholder 3"/>
          <p:cNvSpPr>
            <a:spLocks noGrp="1"/>
          </p:cNvSpPr>
          <p:nvPr>
            <p:ph type="sldNum" sz="quarter" idx="5"/>
          </p:nvPr>
        </p:nvSpPr>
        <p:spPr/>
        <p:txBody>
          <a:bodyPr/>
          <a:lstStyle/>
          <a:p>
            <a:fld id="{11C28086-E245-45C9-B44A-13FF3C6F493D}" type="slidenum">
              <a:rPr lang="en-US" smtClean="0"/>
              <a:t>26</a:t>
            </a:fld>
            <a:endParaRPr lang="en-US"/>
          </a:p>
        </p:txBody>
      </p:sp>
    </p:spTree>
    <p:extLst>
      <p:ext uri="{BB962C8B-B14F-4D97-AF65-F5344CB8AC3E}">
        <p14:creationId xmlns:p14="http://schemas.microsoft.com/office/powerpoint/2010/main" val="80610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6761-68CD-0940-55B1-3D8A3E27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3772-40F7-D22D-AD97-C1F05DF64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68215-A169-04AF-13F3-EE94A36BD60E}"/>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068610A7-0AD5-29EE-64F8-D5634341DF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19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form can be updated through 12/31 of the current year after submitting.</a:t>
            </a:r>
          </a:p>
        </p:txBody>
      </p:sp>
      <p:sp>
        <p:nvSpPr>
          <p:cNvPr id="4" name="Slide Number Placeholder 3"/>
          <p:cNvSpPr>
            <a:spLocks noGrp="1"/>
          </p:cNvSpPr>
          <p:nvPr>
            <p:ph type="sldNum" sz="quarter" idx="5"/>
          </p:nvPr>
        </p:nvSpPr>
        <p:spPr/>
        <p:txBody>
          <a:bodyPr/>
          <a:lstStyle/>
          <a:p>
            <a:fld id="{11C28086-E245-45C9-B44A-13FF3C6F493D}" type="slidenum">
              <a:rPr lang="en-US" smtClean="0"/>
              <a:t>31</a:t>
            </a:fld>
            <a:endParaRPr lang="en-US"/>
          </a:p>
        </p:txBody>
      </p:sp>
    </p:spTree>
    <p:extLst>
      <p:ext uri="{BB962C8B-B14F-4D97-AF65-F5344CB8AC3E}">
        <p14:creationId xmlns:p14="http://schemas.microsoft.com/office/powerpoint/2010/main" val="62624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 and update contact information as necessary</a:t>
            </a:r>
          </a:p>
        </p:txBody>
      </p:sp>
      <p:sp>
        <p:nvSpPr>
          <p:cNvPr id="4" name="Slide Number Placeholder 3"/>
          <p:cNvSpPr>
            <a:spLocks noGrp="1"/>
          </p:cNvSpPr>
          <p:nvPr>
            <p:ph type="sldNum" sz="quarter" idx="5"/>
          </p:nvPr>
        </p:nvSpPr>
        <p:spPr/>
        <p:txBody>
          <a:bodyPr/>
          <a:lstStyle/>
          <a:p>
            <a:fld id="{11C28086-E245-45C9-B44A-13FF3C6F493D}" type="slidenum">
              <a:rPr lang="en-US" smtClean="0"/>
              <a:t>32</a:t>
            </a:fld>
            <a:endParaRPr lang="en-US"/>
          </a:p>
        </p:txBody>
      </p:sp>
    </p:spTree>
    <p:extLst>
      <p:ext uri="{BB962C8B-B14F-4D97-AF65-F5344CB8AC3E}">
        <p14:creationId xmlns:p14="http://schemas.microsoft.com/office/powerpoint/2010/main" val="339008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include the purpose of the insurer and TPA info forms, how to complete the form, update it, etc. Scenario where multiple people may need to go in and fill out their contact information</a:t>
            </a:r>
          </a:p>
        </p:txBody>
      </p:sp>
      <p:sp>
        <p:nvSpPr>
          <p:cNvPr id="4" name="Slide Number Placeholder 3"/>
          <p:cNvSpPr>
            <a:spLocks noGrp="1"/>
          </p:cNvSpPr>
          <p:nvPr>
            <p:ph type="sldNum" sz="quarter" idx="5"/>
          </p:nvPr>
        </p:nvSpPr>
        <p:spPr/>
        <p:txBody>
          <a:bodyPr/>
          <a:lstStyle/>
          <a:p>
            <a:fld id="{11C28086-E245-45C9-B44A-13FF3C6F493D}" type="slidenum">
              <a:rPr lang="en-US" smtClean="0"/>
              <a:t>5</a:t>
            </a:fld>
            <a:endParaRPr lang="en-US"/>
          </a:p>
        </p:txBody>
      </p:sp>
    </p:spTree>
    <p:extLst>
      <p:ext uri="{BB962C8B-B14F-4D97-AF65-F5344CB8AC3E}">
        <p14:creationId xmlns:p14="http://schemas.microsoft.com/office/powerpoint/2010/main" val="425774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TIP: Use this slide as the 2</a:t>
            </a:r>
            <a:r>
              <a:rPr lang="en-US" b="1" baseline="30000"/>
              <a:t>nd</a:t>
            </a:r>
            <a:r>
              <a:rPr lang="en-US" b="1"/>
              <a:t> slide in each Module deck. If the module is broken down into sub-sections, then use this slide after each Section Divider.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8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All of the attendees should have knowledge of how permissions can be set by admin users, but you may want to verbalize the process quickly here as a refresher.</a:t>
            </a:r>
          </a:p>
        </p:txBody>
      </p:sp>
      <p:sp>
        <p:nvSpPr>
          <p:cNvPr id="4" name="Slide Number Placeholder 3"/>
          <p:cNvSpPr>
            <a:spLocks noGrp="1"/>
          </p:cNvSpPr>
          <p:nvPr>
            <p:ph type="sldNum" sz="quarter" idx="5"/>
          </p:nvPr>
        </p:nvSpPr>
        <p:spPr/>
        <p:txBody>
          <a:bodyPr/>
          <a:lstStyle/>
          <a:p>
            <a:fld id="{11C28086-E245-45C9-B44A-13FF3C6F493D}" type="slidenum">
              <a:rPr lang="en-US" smtClean="0"/>
              <a:t>8</a:t>
            </a:fld>
            <a:endParaRPr lang="en-US"/>
          </a:p>
        </p:txBody>
      </p:sp>
    </p:spTree>
    <p:extLst>
      <p:ext uri="{BB962C8B-B14F-4D97-AF65-F5344CB8AC3E}">
        <p14:creationId xmlns:p14="http://schemas.microsoft.com/office/powerpoint/2010/main" val="171526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TPA information form is very similar to the insurer information form. The primary difference is that the TPA information form does not include the Claims Administration section</a:t>
            </a:r>
          </a:p>
        </p:txBody>
      </p:sp>
      <p:sp>
        <p:nvSpPr>
          <p:cNvPr id="4" name="Slide Number Placeholder 3"/>
          <p:cNvSpPr>
            <a:spLocks noGrp="1"/>
          </p:cNvSpPr>
          <p:nvPr>
            <p:ph type="sldNum" sz="quarter" idx="5"/>
          </p:nvPr>
        </p:nvSpPr>
        <p:spPr/>
        <p:txBody>
          <a:bodyPr/>
          <a:lstStyle/>
          <a:p>
            <a:fld id="{11C28086-E245-45C9-B44A-13FF3C6F493D}" type="slidenum">
              <a:rPr lang="en-US" smtClean="0"/>
              <a:t>9</a:t>
            </a:fld>
            <a:endParaRPr lang="en-US"/>
          </a:p>
        </p:txBody>
      </p:sp>
    </p:spTree>
    <p:extLst>
      <p:ext uri="{BB962C8B-B14F-4D97-AF65-F5344CB8AC3E}">
        <p14:creationId xmlns:p14="http://schemas.microsoft.com/office/powerpoint/2010/main" val="22631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10</a:t>
            </a:fld>
            <a:endParaRPr lang="en-US"/>
          </a:p>
        </p:txBody>
      </p:sp>
    </p:spTree>
    <p:extLst>
      <p:ext uri="{BB962C8B-B14F-4D97-AF65-F5344CB8AC3E}">
        <p14:creationId xmlns:p14="http://schemas.microsoft.com/office/powerpoint/2010/main" val="213691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B513C-9C46-3756-2D0D-DE8514248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5968B-DDAB-4AAE-02F3-905A52022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1C52D-31B6-93C7-F120-E23A4E114E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The TPA information form is very similar to the insurer information form. The primary difference is that the TPA information form does not include the Claims Administration section</a:t>
            </a:r>
          </a:p>
          <a:p>
            <a:endParaRPr lang="en-US"/>
          </a:p>
        </p:txBody>
      </p:sp>
      <p:sp>
        <p:nvSpPr>
          <p:cNvPr id="4" name="Slide Number Placeholder 3">
            <a:extLst>
              <a:ext uri="{FF2B5EF4-FFF2-40B4-BE49-F238E27FC236}">
                <a16:creationId xmlns:a16="http://schemas.microsoft.com/office/drawing/2014/main" id="{4E52B455-3AD2-A5CC-4FF1-DEBBC9E90743}"/>
              </a:ext>
            </a:extLst>
          </p:cNvPr>
          <p:cNvSpPr>
            <a:spLocks noGrp="1"/>
          </p:cNvSpPr>
          <p:nvPr>
            <p:ph type="sldNum" sz="quarter" idx="5"/>
          </p:nvPr>
        </p:nvSpPr>
        <p:spPr/>
        <p:txBody>
          <a:bodyPr/>
          <a:lstStyle/>
          <a:p>
            <a:fld id="{11C28086-E245-45C9-B44A-13FF3C6F493D}" type="slidenum">
              <a:rPr lang="en-US" smtClean="0"/>
              <a:t>11</a:t>
            </a:fld>
            <a:endParaRPr lang="en-US"/>
          </a:p>
        </p:txBody>
      </p:sp>
    </p:spTree>
    <p:extLst>
      <p:ext uri="{BB962C8B-B14F-4D97-AF65-F5344CB8AC3E}">
        <p14:creationId xmlns:p14="http://schemas.microsoft.com/office/powerpoint/2010/main" val="301001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8E6C-57E3-9BB8-C241-5B483776F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BF936-2EC1-A436-30F8-38E0F59FD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6CE7F-C4AD-8DA8-A9F5-320C10A5DC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The TPA information form is very similar to the insurer information form. The primary difference is that the TPA information form does not include the Claims Administration section</a:t>
            </a:r>
          </a:p>
          <a:p>
            <a:endParaRPr lang="en-US"/>
          </a:p>
        </p:txBody>
      </p:sp>
      <p:sp>
        <p:nvSpPr>
          <p:cNvPr id="4" name="Slide Number Placeholder 3">
            <a:extLst>
              <a:ext uri="{FF2B5EF4-FFF2-40B4-BE49-F238E27FC236}">
                <a16:creationId xmlns:a16="http://schemas.microsoft.com/office/drawing/2014/main" id="{CEF87BBE-3F65-13F3-1277-BE0204A1EFED}"/>
              </a:ext>
            </a:extLst>
          </p:cNvPr>
          <p:cNvSpPr>
            <a:spLocks noGrp="1"/>
          </p:cNvSpPr>
          <p:nvPr>
            <p:ph type="sldNum" sz="quarter" idx="5"/>
          </p:nvPr>
        </p:nvSpPr>
        <p:spPr/>
        <p:txBody>
          <a:bodyPr/>
          <a:lstStyle/>
          <a:p>
            <a:fld id="{11C28086-E245-45C9-B44A-13FF3C6F493D}" type="slidenum">
              <a:rPr lang="en-US" smtClean="0"/>
              <a:t>12</a:t>
            </a:fld>
            <a:endParaRPr lang="en-US"/>
          </a:p>
        </p:txBody>
      </p:sp>
    </p:spTree>
    <p:extLst>
      <p:ext uri="{BB962C8B-B14F-4D97-AF65-F5344CB8AC3E}">
        <p14:creationId xmlns:p14="http://schemas.microsoft.com/office/powerpoint/2010/main" val="2337269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015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CapTech’s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7">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5" r:id="rId94"/>
    <p:sldLayoutId id="2147483754" r:id="rId95"/>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AB02D8-224E-1EAB-1DBD-91E8B111A899}"/>
              </a:ext>
            </a:extLst>
          </p:cNvPr>
          <p:cNvSpPr>
            <a:spLocks noGrp="1"/>
          </p:cNvSpPr>
          <p:nvPr>
            <p:ph type="body" sz="quarter" idx="18"/>
          </p:nvPr>
        </p:nvSpPr>
        <p:spPr/>
        <p:txBody>
          <a:bodyPr/>
          <a:lstStyle/>
          <a:p>
            <a:r>
              <a:rPr lang="en-US"/>
              <a:t>State of Nevada Workers’ Compensation Section (WCS)</a:t>
            </a:r>
          </a:p>
        </p:txBody>
      </p:sp>
      <p:sp>
        <p:nvSpPr>
          <p:cNvPr id="6" name="Title 5">
            <a:extLst>
              <a:ext uri="{FF2B5EF4-FFF2-40B4-BE49-F238E27FC236}">
                <a16:creationId xmlns:a16="http://schemas.microsoft.com/office/drawing/2014/main" id="{278FCAF4-D5A0-CA22-779D-FB7F0D3C9288}"/>
              </a:ext>
            </a:extLst>
          </p:cNvPr>
          <p:cNvSpPr>
            <a:spLocks noGrp="1"/>
          </p:cNvSpPr>
          <p:nvPr>
            <p:ph type="title"/>
          </p:nvPr>
        </p:nvSpPr>
        <p:spPr/>
        <p:txBody>
          <a:bodyPr/>
          <a:lstStyle/>
          <a:p>
            <a:r>
              <a:rPr lang="en-US"/>
              <a:t>CARDS 201: Information Forms and Claims Activity Reports </a:t>
            </a:r>
          </a:p>
        </p:txBody>
      </p:sp>
      <p:sp>
        <p:nvSpPr>
          <p:cNvPr id="7" name="Text Placeholder 6">
            <a:extLst>
              <a:ext uri="{FF2B5EF4-FFF2-40B4-BE49-F238E27FC236}">
                <a16:creationId xmlns:a16="http://schemas.microsoft.com/office/drawing/2014/main" id="{B32CB3DB-32BA-57B2-B8CD-9EB4096446B7}"/>
              </a:ext>
            </a:extLst>
          </p:cNvPr>
          <p:cNvSpPr>
            <a:spLocks noGrp="1"/>
          </p:cNvSpPr>
          <p:nvPr>
            <p:ph type="body" sz="quarter" idx="17"/>
          </p:nvPr>
        </p:nvSpPr>
        <p:spPr/>
        <p:txBody>
          <a:bodyPr/>
          <a:lstStyle/>
          <a:p>
            <a:r>
              <a:rPr lang="en-US"/>
              <a:t>CARDS Enhancements 2025</a:t>
            </a:r>
          </a:p>
        </p:txBody>
      </p:sp>
    </p:spTree>
    <p:extLst>
      <p:ext uri="{BB962C8B-B14F-4D97-AF65-F5344CB8AC3E}">
        <p14:creationId xmlns:p14="http://schemas.microsoft.com/office/powerpoint/2010/main" val="188001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D9C7-39D1-206C-7B75-5352E9A623E2}"/>
              </a:ext>
            </a:extLst>
          </p:cNvPr>
          <p:cNvSpPr>
            <a:spLocks noGrp="1"/>
          </p:cNvSpPr>
          <p:nvPr>
            <p:ph type="title"/>
          </p:nvPr>
        </p:nvSpPr>
        <p:spPr/>
        <p:txBody>
          <a:bodyPr/>
          <a:lstStyle/>
          <a:p>
            <a:r>
              <a:rPr lang="en-US"/>
              <a:t>Insurer Information Form</a:t>
            </a:r>
          </a:p>
        </p:txBody>
      </p:sp>
      <p:pic>
        <p:nvPicPr>
          <p:cNvPr id="3" name="Picture 2">
            <a:extLst>
              <a:ext uri="{FF2B5EF4-FFF2-40B4-BE49-F238E27FC236}">
                <a16:creationId xmlns:a16="http://schemas.microsoft.com/office/drawing/2014/main" id="{93A9AB16-4BA5-3F99-D6FD-5D2BD9113BE9}"/>
              </a:ext>
            </a:extLst>
          </p:cNvPr>
          <p:cNvPicPr>
            <a:picLocks noChangeAspect="1"/>
          </p:cNvPicPr>
          <p:nvPr/>
        </p:nvPicPr>
        <p:blipFill>
          <a:blip r:embed="rId3"/>
          <a:stretch>
            <a:fillRect/>
          </a:stretch>
        </p:blipFill>
        <p:spPr>
          <a:xfrm>
            <a:off x="501136" y="1136138"/>
            <a:ext cx="8620577" cy="4401423"/>
          </a:xfrm>
          <a:prstGeom prst="rect">
            <a:avLst/>
          </a:prstGeom>
        </p:spPr>
      </p:pic>
      <p:sp>
        <p:nvSpPr>
          <p:cNvPr id="4" name="Rectangle 3">
            <a:extLst>
              <a:ext uri="{FF2B5EF4-FFF2-40B4-BE49-F238E27FC236}">
                <a16:creationId xmlns:a16="http://schemas.microsoft.com/office/drawing/2014/main" id="{03B0CAB1-D356-BC60-B3A0-F2550796B895}"/>
              </a:ext>
            </a:extLst>
          </p:cNvPr>
          <p:cNvSpPr/>
          <p:nvPr/>
        </p:nvSpPr>
        <p:spPr>
          <a:xfrm>
            <a:off x="7571233" y="4791456"/>
            <a:ext cx="1426464" cy="383963"/>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Rectangle 4">
            <a:extLst>
              <a:ext uri="{FF2B5EF4-FFF2-40B4-BE49-F238E27FC236}">
                <a16:creationId xmlns:a16="http://schemas.microsoft.com/office/drawing/2014/main" id="{0F114127-0371-20A4-AB31-95569DA1A4A2}"/>
              </a:ext>
            </a:extLst>
          </p:cNvPr>
          <p:cNvSpPr/>
          <p:nvPr/>
        </p:nvSpPr>
        <p:spPr>
          <a:xfrm>
            <a:off x="6492240" y="1116687"/>
            <a:ext cx="5006885" cy="2815233"/>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defTabSz="914377">
              <a:lnSpc>
                <a:spcPct val="120000"/>
              </a:lnSpc>
              <a:buClr>
                <a:schemeClr val="tx1"/>
              </a:buClr>
            </a:pPr>
            <a:r>
              <a:rPr lang="en-US" sz="1600" b="1" kern="900" dirty="0">
                <a:latin typeface="Aptos" panose="020B0004020202020204" pitchFamily="34" charset="0"/>
              </a:rPr>
              <a:t> Save: </a:t>
            </a:r>
            <a:r>
              <a:rPr lang="en-US" sz="1600" kern="900" dirty="0">
                <a:latin typeface="Aptos" panose="020B0004020202020204" pitchFamily="34" charset="0"/>
              </a:rPr>
              <a:t>If you wish to save a draft and come back to it later</a:t>
            </a:r>
          </a:p>
          <a:p>
            <a:pPr defTabSz="914377">
              <a:lnSpc>
                <a:spcPct val="120000"/>
              </a:lnSpc>
              <a:buClr>
                <a:schemeClr val="tx1"/>
              </a:buClr>
            </a:pPr>
            <a:r>
              <a:rPr lang="en-US" sz="1600" kern="900" dirty="0">
                <a:latin typeface="Aptos" panose="020B0004020202020204" pitchFamily="34" charset="0"/>
              </a:rPr>
              <a:t> </a:t>
            </a:r>
          </a:p>
          <a:p>
            <a:pPr defTabSz="914377">
              <a:lnSpc>
                <a:spcPct val="120000"/>
              </a:lnSpc>
              <a:buClr>
                <a:schemeClr val="tx1"/>
              </a:buClr>
            </a:pPr>
            <a:r>
              <a:rPr lang="en-US" sz="1600" b="1" kern="900" dirty="0">
                <a:latin typeface="Aptos" panose="020B0004020202020204" pitchFamily="34" charset="0"/>
              </a:rPr>
              <a:t> Cancel: </a:t>
            </a:r>
            <a:r>
              <a:rPr lang="en-US" sz="1600" kern="900" dirty="0">
                <a:latin typeface="Aptos" panose="020B0004020202020204" pitchFamily="34" charset="0"/>
              </a:rPr>
              <a:t>If you no longer need to submit a form. Your </a:t>
            </a:r>
          </a:p>
          <a:p>
            <a:pPr defTabSz="914377">
              <a:lnSpc>
                <a:spcPct val="120000"/>
              </a:lnSpc>
              <a:buClr>
                <a:schemeClr val="tx1"/>
              </a:buClr>
            </a:pPr>
            <a:r>
              <a:rPr lang="en-US" sz="1600" kern="900" dirty="0">
                <a:latin typeface="Aptos" panose="020B0004020202020204" pitchFamily="34" charset="0"/>
              </a:rPr>
              <a:t> progress will not be saved</a:t>
            </a:r>
          </a:p>
          <a:p>
            <a:pPr defTabSz="914377">
              <a:lnSpc>
                <a:spcPct val="120000"/>
              </a:lnSpc>
              <a:buClr>
                <a:schemeClr val="tx1"/>
              </a:buClr>
            </a:pPr>
            <a:endParaRPr lang="en-US" sz="1600" kern="900" dirty="0">
              <a:latin typeface="Aptos" panose="020B0004020202020204" pitchFamily="34" charset="0"/>
            </a:endParaRPr>
          </a:p>
          <a:p>
            <a:pPr defTabSz="914377">
              <a:lnSpc>
                <a:spcPct val="120000"/>
              </a:lnSpc>
              <a:buClr>
                <a:schemeClr val="tx1"/>
              </a:buClr>
            </a:pPr>
            <a:r>
              <a:rPr lang="en-US" sz="1600" b="1" kern="900" dirty="0">
                <a:latin typeface="Aptos" panose="020B0004020202020204" pitchFamily="34" charset="0"/>
              </a:rPr>
              <a:t> Submit: </a:t>
            </a:r>
            <a:r>
              <a:rPr lang="en-US" sz="1600" kern="900" dirty="0">
                <a:latin typeface="Aptos" panose="020B0004020202020204" pitchFamily="34" charset="0"/>
              </a:rPr>
              <a:t>Ensures that the completed form has been</a:t>
            </a:r>
          </a:p>
          <a:p>
            <a:pPr defTabSz="914377">
              <a:lnSpc>
                <a:spcPct val="120000"/>
              </a:lnSpc>
              <a:buClr>
                <a:schemeClr val="tx1"/>
              </a:buClr>
            </a:pPr>
            <a:r>
              <a:rPr lang="en-US" sz="1600" kern="900" dirty="0">
                <a:latin typeface="Aptos" panose="020B0004020202020204" pitchFamily="34" charset="0"/>
              </a:rPr>
              <a:t> submitted</a:t>
            </a:r>
          </a:p>
        </p:txBody>
      </p:sp>
    </p:spTree>
    <p:extLst>
      <p:ext uri="{BB962C8B-B14F-4D97-AF65-F5344CB8AC3E}">
        <p14:creationId xmlns:p14="http://schemas.microsoft.com/office/powerpoint/2010/main" val="39852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B0D78-6672-F2A1-A24A-1B7411963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ED517-0584-5AC8-25B3-95C92DE165E3}"/>
              </a:ext>
            </a:extLst>
          </p:cNvPr>
          <p:cNvSpPr>
            <a:spLocks noGrp="1"/>
          </p:cNvSpPr>
          <p:nvPr>
            <p:ph type="title"/>
          </p:nvPr>
        </p:nvSpPr>
        <p:spPr/>
        <p:txBody>
          <a:bodyPr/>
          <a:lstStyle/>
          <a:p>
            <a:r>
              <a:rPr lang="en-US"/>
              <a:t>TPA Information Form</a:t>
            </a:r>
          </a:p>
        </p:txBody>
      </p:sp>
      <p:pic>
        <p:nvPicPr>
          <p:cNvPr id="4" name="Picture 3">
            <a:extLst>
              <a:ext uri="{FF2B5EF4-FFF2-40B4-BE49-F238E27FC236}">
                <a16:creationId xmlns:a16="http://schemas.microsoft.com/office/drawing/2014/main" id="{DA8C1FB8-0F03-F4EE-EDDB-621768870E3C}"/>
              </a:ext>
            </a:extLst>
          </p:cNvPr>
          <p:cNvPicPr>
            <a:picLocks noChangeAspect="1"/>
          </p:cNvPicPr>
          <p:nvPr/>
        </p:nvPicPr>
        <p:blipFill>
          <a:blip r:embed="rId3"/>
          <a:stretch>
            <a:fillRect/>
          </a:stretch>
        </p:blipFill>
        <p:spPr>
          <a:xfrm>
            <a:off x="773718" y="1455353"/>
            <a:ext cx="8665678" cy="4152968"/>
          </a:xfrm>
          <a:prstGeom prst="rect">
            <a:avLst/>
          </a:prstGeom>
        </p:spPr>
      </p:pic>
      <p:sp>
        <p:nvSpPr>
          <p:cNvPr id="6" name="Rectangle 5">
            <a:extLst>
              <a:ext uri="{FF2B5EF4-FFF2-40B4-BE49-F238E27FC236}">
                <a16:creationId xmlns:a16="http://schemas.microsoft.com/office/drawing/2014/main" id="{6098B211-8C7D-B4DA-A2B1-3BDADBF65B73}"/>
              </a:ext>
            </a:extLst>
          </p:cNvPr>
          <p:cNvSpPr/>
          <p:nvPr/>
        </p:nvSpPr>
        <p:spPr>
          <a:xfrm>
            <a:off x="8243791" y="2627738"/>
            <a:ext cx="3341657" cy="2200080"/>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b="1" kern="900" dirty="0">
                <a:latin typeface="Aptos" panose="020B0004020202020204" pitchFamily="34" charset="0"/>
              </a:rPr>
              <a:t>Note:</a:t>
            </a:r>
            <a:r>
              <a:rPr lang="en-US" sz="1600" kern="900" dirty="0">
                <a:latin typeface="Aptos" panose="020B0004020202020204" pitchFamily="34" charset="0"/>
              </a:rPr>
              <a:t> The TPA Information Form process is similar to the Insurer Information Webform. However, it will collect additional information related to the Annual Request for Claims Handled data and List of Accounts . </a:t>
            </a:r>
            <a:endParaRPr lang="en-US" sz="1600" b="1" kern="900" dirty="0">
              <a:latin typeface="Aptos" panose="020B0004020202020204" pitchFamily="34" charset="0"/>
            </a:endParaRPr>
          </a:p>
        </p:txBody>
      </p:sp>
    </p:spTree>
    <p:extLst>
      <p:ext uri="{BB962C8B-B14F-4D97-AF65-F5344CB8AC3E}">
        <p14:creationId xmlns:p14="http://schemas.microsoft.com/office/powerpoint/2010/main" val="1304027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0A10-4FE0-EB16-4C83-862468D55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6389A-853B-C080-A8A2-6A35C0918C91}"/>
              </a:ext>
            </a:extLst>
          </p:cNvPr>
          <p:cNvSpPr>
            <a:spLocks noGrp="1"/>
          </p:cNvSpPr>
          <p:nvPr>
            <p:ph type="title"/>
          </p:nvPr>
        </p:nvSpPr>
        <p:spPr/>
        <p:txBody>
          <a:bodyPr/>
          <a:lstStyle/>
          <a:p>
            <a:r>
              <a:rPr lang="en-US"/>
              <a:t>Claims Handled and List of Accounts </a:t>
            </a:r>
          </a:p>
        </p:txBody>
      </p:sp>
      <p:sp>
        <p:nvSpPr>
          <p:cNvPr id="3" name="Text Placeholder 1">
            <a:extLst>
              <a:ext uri="{FF2B5EF4-FFF2-40B4-BE49-F238E27FC236}">
                <a16:creationId xmlns:a16="http://schemas.microsoft.com/office/drawing/2014/main" id="{BB80BBE0-6CC7-0B97-D4CB-8A378F1525F2}"/>
              </a:ext>
            </a:extLst>
          </p:cNvPr>
          <p:cNvSpPr txBox="1">
            <a:spLocks/>
          </p:cNvSpPr>
          <p:nvPr/>
        </p:nvSpPr>
        <p:spPr>
          <a:xfrm>
            <a:off x="609600" y="5333482"/>
            <a:ext cx="10972800" cy="789610"/>
          </a:xfrm>
          <a:prstGeom prst="rect">
            <a:avLst/>
          </a:prstGeom>
        </p:spPr>
        <p:txBody>
          <a:bodyPr/>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If the data has already been submitted for a given year, the user will have the ability to select that they are only updating the contact information and will not be required to submit the additional information on the form. </a:t>
            </a:r>
          </a:p>
        </p:txBody>
      </p:sp>
      <p:pic>
        <p:nvPicPr>
          <p:cNvPr id="7" name="Picture 6">
            <a:extLst>
              <a:ext uri="{FF2B5EF4-FFF2-40B4-BE49-F238E27FC236}">
                <a16:creationId xmlns:a16="http://schemas.microsoft.com/office/drawing/2014/main" id="{9F3211B4-1F21-B8B2-E02A-B242672173CE}"/>
              </a:ext>
            </a:extLst>
          </p:cNvPr>
          <p:cNvPicPr>
            <a:picLocks noChangeAspect="1"/>
          </p:cNvPicPr>
          <p:nvPr/>
        </p:nvPicPr>
        <p:blipFill>
          <a:blip r:embed="rId3"/>
          <a:stretch>
            <a:fillRect/>
          </a:stretch>
        </p:blipFill>
        <p:spPr>
          <a:xfrm>
            <a:off x="609599" y="2377749"/>
            <a:ext cx="10972801" cy="2514471"/>
          </a:xfrm>
          <a:prstGeom prst="rect">
            <a:avLst/>
          </a:prstGeom>
          <a:ln>
            <a:solidFill>
              <a:schemeClr val="accent4"/>
            </a:solidFill>
          </a:ln>
        </p:spPr>
      </p:pic>
      <p:sp>
        <p:nvSpPr>
          <p:cNvPr id="8" name="Text Placeholder 1">
            <a:extLst>
              <a:ext uri="{FF2B5EF4-FFF2-40B4-BE49-F238E27FC236}">
                <a16:creationId xmlns:a16="http://schemas.microsoft.com/office/drawing/2014/main" id="{BD9484D6-E04F-3135-3B9D-ABEB83F48F1B}"/>
              </a:ext>
            </a:extLst>
          </p:cNvPr>
          <p:cNvSpPr txBox="1">
            <a:spLocks/>
          </p:cNvSpPr>
          <p:nvPr/>
        </p:nvSpPr>
        <p:spPr>
          <a:xfrm>
            <a:off x="612648" y="1279097"/>
            <a:ext cx="10972800" cy="1067318"/>
          </a:xfrm>
          <a:prstGeom prst="rect">
            <a:avLst/>
          </a:prstGeom>
        </p:spPr>
        <p:txBody>
          <a:bodyPr/>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Once a year, between January 15</a:t>
            </a:r>
            <a:r>
              <a:rPr lang="en-US" sz="1600" baseline="30000"/>
              <a:t>th</a:t>
            </a:r>
            <a:r>
              <a:rPr lang="en-US" sz="1600"/>
              <a:t> and March 1</a:t>
            </a:r>
            <a:r>
              <a:rPr lang="en-US" sz="1600" baseline="30000"/>
              <a:t>st</a:t>
            </a:r>
            <a:r>
              <a:rPr lang="en-US" sz="1600"/>
              <a:t>, TPAs will be required to submit data related to the total number of workers’ compensation claims that were handled by the TPA and upload a list of the clients for whom the TPA administered workers’ compensation claims for. The data submitted will based on the previous fiscal year. </a:t>
            </a:r>
          </a:p>
        </p:txBody>
      </p:sp>
    </p:spTree>
    <p:extLst>
      <p:ext uri="{BB962C8B-B14F-4D97-AF65-F5344CB8AC3E}">
        <p14:creationId xmlns:p14="http://schemas.microsoft.com/office/powerpoint/2010/main" val="419415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F19818-3E0E-EC47-CED9-4428ED7BA4D0}"/>
              </a:ext>
            </a:extLst>
          </p:cNvPr>
          <p:cNvSpPr>
            <a:spLocks noGrp="1"/>
          </p:cNvSpPr>
          <p:nvPr>
            <p:ph type="body" sz="quarter" idx="79"/>
          </p:nvPr>
        </p:nvSpPr>
        <p:spPr/>
        <p:txBody>
          <a:bodyPr/>
          <a:lstStyle/>
          <a:p>
            <a:r>
              <a:rPr lang="en-US"/>
              <a:t>The submitted information form can be viewed from the Filing History tab. If you have saved a draft, you can also find and reopen it from here. Once the information form has been submitted, it cannot be edited, and a new information form must be initiated to update any fields.</a:t>
            </a:r>
          </a:p>
        </p:txBody>
      </p:sp>
      <p:sp>
        <p:nvSpPr>
          <p:cNvPr id="2" name="Title 1">
            <a:extLst>
              <a:ext uri="{FF2B5EF4-FFF2-40B4-BE49-F238E27FC236}">
                <a16:creationId xmlns:a16="http://schemas.microsoft.com/office/drawing/2014/main" id="{4522449D-640D-D842-A190-A79F8DA8CE19}"/>
              </a:ext>
            </a:extLst>
          </p:cNvPr>
          <p:cNvSpPr>
            <a:spLocks noGrp="1"/>
          </p:cNvSpPr>
          <p:nvPr>
            <p:ph type="title"/>
          </p:nvPr>
        </p:nvSpPr>
        <p:spPr/>
        <p:txBody>
          <a:bodyPr/>
          <a:lstStyle/>
          <a:p>
            <a:r>
              <a:rPr lang="en-US"/>
              <a:t>Viewing the Submitted Information Form</a:t>
            </a:r>
          </a:p>
        </p:txBody>
      </p:sp>
      <p:pic>
        <p:nvPicPr>
          <p:cNvPr id="4" name="Picture 3">
            <a:extLst>
              <a:ext uri="{FF2B5EF4-FFF2-40B4-BE49-F238E27FC236}">
                <a16:creationId xmlns:a16="http://schemas.microsoft.com/office/drawing/2014/main" id="{20F1A523-6F24-D0C7-B17C-52AFA0E07C13}"/>
              </a:ext>
            </a:extLst>
          </p:cNvPr>
          <p:cNvPicPr>
            <a:picLocks noChangeAspect="1"/>
          </p:cNvPicPr>
          <p:nvPr/>
        </p:nvPicPr>
        <p:blipFill>
          <a:blip r:embed="rId3"/>
          <a:stretch>
            <a:fillRect/>
          </a:stretch>
        </p:blipFill>
        <p:spPr>
          <a:xfrm>
            <a:off x="609600" y="2348928"/>
            <a:ext cx="10734907" cy="2769743"/>
          </a:xfrm>
          <a:prstGeom prst="rect">
            <a:avLst/>
          </a:prstGeom>
        </p:spPr>
      </p:pic>
    </p:spTree>
    <p:extLst>
      <p:ext uri="{BB962C8B-B14F-4D97-AF65-F5344CB8AC3E}">
        <p14:creationId xmlns:p14="http://schemas.microsoft.com/office/powerpoint/2010/main" val="313244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5E13-98AF-0DAB-56E6-8E5DB19878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45166C-511D-0582-DAFD-19A65BCF1963}"/>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57F48021-ABF3-425C-EE38-39075CA542F8}"/>
              </a:ext>
            </a:extLst>
          </p:cNvPr>
          <p:cNvSpPr>
            <a:spLocks noGrp="1"/>
          </p:cNvSpPr>
          <p:nvPr>
            <p:ph type="body" sz="quarter" idx="19"/>
          </p:nvPr>
        </p:nvSpPr>
        <p:spPr/>
        <p:txBody>
          <a:bodyPr/>
          <a:lstStyle/>
          <a:p>
            <a:r>
              <a:rPr lang="en-US">
                <a:latin typeface="Aptos" panose="020B0004020202020204" pitchFamily="34" charset="0"/>
              </a:rPr>
              <a:t>MANAGING USER ACCESS FOR INSURERS AND TPAS</a:t>
            </a:r>
          </a:p>
        </p:txBody>
      </p:sp>
      <p:sp>
        <p:nvSpPr>
          <p:cNvPr id="4" name="Title 3">
            <a:extLst>
              <a:ext uri="{FF2B5EF4-FFF2-40B4-BE49-F238E27FC236}">
                <a16:creationId xmlns:a16="http://schemas.microsoft.com/office/drawing/2014/main" id="{33B96155-97C3-9D6B-819C-FB59D4727F4C}"/>
              </a:ext>
            </a:extLst>
          </p:cNvPr>
          <p:cNvSpPr>
            <a:spLocks noGrp="1"/>
          </p:cNvSpPr>
          <p:nvPr>
            <p:ph type="title"/>
          </p:nvPr>
        </p:nvSpPr>
        <p:spPr/>
        <p:txBody>
          <a:bodyPr/>
          <a:lstStyle/>
          <a:p>
            <a:r>
              <a:rPr lang="en-US">
                <a:latin typeface="Aptos" panose="020B0004020202020204" pitchFamily="34" charset="0"/>
              </a:rPr>
              <a:t>TPA Linking and Permissions</a:t>
            </a:r>
          </a:p>
        </p:txBody>
      </p:sp>
      <p:pic>
        <p:nvPicPr>
          <p:cNvPr id="6" name="Picture Placeholder 8">
            <a:extLst>
              <a:ext uri="{FF2B5EF4-FFF2-40B4-BE49-F238E27FC236}">
                <a16:creationId xmlns:a16="http://schemas.microsoft.com/office/drawing/2014/main" id="{9898CBDC-86E7-4F15-39BC-C2F1C18B1254}"/>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998405D-953A-D983-AC34-34D423744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4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Linking a TPA to an insurer</a:t>
            </a:r>
          </a:p>
          <a:p>
            <a:r>
              <a:rPr lang="en-US"/>
              <a:t>Setting permissions for insurer users</a:t>
            </a:r>
          </a:p>
          <a:p>
            <a:r>
              <a:rPr lang="en-US"/>
              <a:t>Setting permissions for TPA users</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be able to link a TPA to an insurer entity and set permissions for individual user accounts.</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TPA Linking and Permissions</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0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4682B-2DA1-CE70-8704-BBA8CEBD5F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04A0F0-8BDF-324E-41BA-975869B71B1A}"/>
              </a:ext>
            </a:extLst>
          </p:cNvPr>
          <p:cNvSpPr>
            <a:spLocks noGrp="1"/>
          </p:cNvSpPr>
          <p:nvPr>
            <p:ph type="body" sz="quarter" idx="79"/>
          </p:nvPr>
        </p:nvSpPr>
        <p:spPr/>
        <p:txBody>
          <a:bodyPr/>
          <a:lstStyle/>
          <a:p>
            <a:r>
              <a:rPr lang="en-US" dirty="0">
                <a:latin typeface="Aptos" panose="020B0004020202020204" pitchFamily="34" charset="0"/>
              </a:rPr>
              <a:t>TPA’s will be linked to an Insurer account using the Insurer Information Webform. If an Insurer has an active relationship with a TPA, external users who belong to the TPA can be added as authorized users on the Insurer group. To know which TPAs are linked to your Insurer group, Insurer admins will need to navigate to the User Access page. </a:t>
            </a:r>
          </a:p>
        </p:txBody>
      </p:sp>
      <p:sp>
        <p:nvSpPr>
          <p:cNvPr id="3" name="Title 2">
            <a:extLst>
              <a:ext uri="{FF2B5EF4-FFF2-40B4-BE49-F238E27FC236}">
                <a16:creationId xmlns:a16="http://schemas.microsoft.com/office/drawing/2014/main" id="{B74F4B02-DAD5-EE98-7899-FCC26B864338}"/>
              </a:ext>
            </a:extLst>
          </p:cNvPr>
          <p:cNvSpPr>
            <a:spLocks noGrp="1"/>
          </p:cNvSpPr>
          <p:nvPr>
            <p:ph type="title"/>
          </p:nvPr>
        </p:nvSpPr>
        <p:spPr/>
        <p:txBody>
          <a:bodyPr/>
          <a:lstStyle/>
          <a:p>
            <a:r>
              <a:rPr lang="en-US" dirty="0">
                <a:latin typeface="Aptos" panose="020B0004020202020204" pitchFamily="34" charset="0"/>
              </a:rPr>
              <a:t>TPA Linking</a:t>
            </a:r>
          </a:p>
        </p:txBody>
      </p:sp>
      <p:pic>
        <p:nvPicPr>
          <p:cNvPr id="9" name="Picture 8">
            <a:extLst>
              <a:ext uri="{FF2B5EF4-FFF2-40B4-BE49-F238E27FC236}">
                <a16:creationId xmlns:a16="http://schemas.microsoft.com/office/drawing/2014/main" id="{D7C09460-99D5-7C7B-F17A-949162A69461}"/>
              </a:ext>
            </a:extLst>
          </p:cNvPr>
          <p:cNvPicPr>
            <a:picLocks noChangeAspect="1"/>
          </p:cNvPicPr>
          <p:nvPr/>
        </p:nvPicPr>
        <p:blipFill>
          <a:blip r:embed="rId3"/>
          <a:stretch>
            <a:fillRect/>
          </a:stretch>
        </p:blipFill>
        <p:spPr>
          <a:xfrm>
            <a:off x="1681408" y="2267711"/>
            <a:ext cx="7675952" cy="3552707"/>
          </a:xfrm>
          <a:prstGeom prst="rect">
            <a:avLst/>
          </a:prstGeom>
        </p:spPr>
      </p:pic>
      <p:sp>
        <p:nvSpPr>
          <p:cNvPr id="6" name="Rectangle 5">
            <a:extLst>
              <a:ext uri="{FF2B5EF4-FFF2-40B4-BE49-F238E27FC236}">
                <a16:creationId xmlns:a16="http://schemas.microsoft.com/office/drawing/2014/main" id="{4F33CB08-9D00-2EB0-B5EE-F8259C5770A2}"/>
              </a:ext>
            </a:extLst>
          </p:cNvPr>
          <p:cNvSpPr/>
          <p:nvPr/>
        </p:nvSpPr>
        <p:spPr>
          <a:xfrm>
            <a:off x="7178040" y="4663440"/>
            <a:ext cx="1740640" cy="289281"/>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Rectangle 3">
            <a:extLst>
              <a:ext uri="{FF2B5EF4-FFF2-40B4-BE49-F238E27FC236}">
                <a16:creationId xmlns:a16="http://schemas.microsoft.com/office/drawing/2014/main" id="{7EB72160-E6DC-B952-8BB6-88E62EB7BB0A}"/>
              </a:ext>
            </a:extLst>
          </p:cNvPr>
          <p:cNvSpPr/>
          <p:nvPr/>
        </p:nvSpPr>
        <p:spPr>
          <a:xfrm>
            <a:off x="1545336" y="3429000"/>
            <a:ext cx="4038672" cy="381165"/>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066278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p:txBody>
          <a:bodyPr/>
          <a:lstStyle/>
          <a:p>
            <a:r>
              <a:rPr lang="en-US" dirty="0">
                <a:latin typeface="Aptos" panose="020B0004020202020204" pitchFamily="34" charset="0"/>
              </a:rPr>
              <a:t>Once an insurer Admin has navigated to the User Access Management page, the list of TPAs will display under the TPA External Access Management section, where you can update the Global TPA Access. </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dirty="0">
                <a:latin typeface="Aptos" panose="020B0004020202020204" pitchFamily="34" charset="0"/>
              </a:rPr>
              <a:t>Adding Global TPA Access </a:t>
            </a:r>
          </a:p>
        </p:txBody>
      </p:sp>
      <p:pic>
        <p:nvPicPr>
          <p:cNvPr id="14" name="Picture 13">
            <a:extLst>
              <a:ext uri="{FF2B5EF4-FFF2-40B4-BE49-F238E27FC236}">
                <a16:creationId xmlns:a16="http://schemas.microsoft.com/office/drawing/2014/main" id="{7D490E53-956B-FC64-3E45-1584EED1CC2F}"/>
              </a:ext>
            </a:extLst>
          </p:cNvPr>
          <p:cNvPicPr>
            <a:picLocks noChangeAspect="1"/>
          </p:cNvPicPr>
          <p:nvPr/>
        </p:nvPicPr>
        <p:blipFill>
          <a:blip r:embed="rId3"/>
          <a:stretch>
            <a:fillRect/>
          </a:stretch>
        </p:blipFill>
        <p:spPr>
          <a:xfrm>
            <a:off x="673608" y="1947450"/>
            <a:ext cx="9384792" cy="3273995"/>
          </a:xfrm>
          <a:prstGeom prst="rect">
            <a:avLst/>
          </a:prstGeom>
        </p:spPr>
      </p:pic>
      <p:pic>
        <p:nvPicPr>
          <p:cNvPr id="11" name="Picture 10">
            <a:extLst>
              <a:ext uri="{FF2B5EF4-FFF2-40B4-BE49-F238E27FC236}">
                <a16:creationId xmlns:a16="http://schemas.microsoft.com/office/drawing/2014/main" id="{C94A31F4-1763-90D6-AC38-27B6BCA13712}"/>
              </a:ext>
            </a:extLst>
          </p:cNvPr>
          <p:cNvPicPr>
            <a:picLocks noChangeAspect="1"/>
          </p:cNvPicPr>
          <p:nvPr/>
        </p:nvPicPr>
        <p:blipFill>
          <a:blip r:embed="rId4"/>
          <a:stretch>
            <a:fillRect/>
          </a:stretch>
        </p:blipFill>
        <p:spPr>
          <a:xfrm>
            <a:off x="3730752" y="4970232"/>
            <a:ext cx="6897624" cy="1500057"/>
          </a:xfrm>
          <a:prstGeom prst="rect">
            <a:avLst/>
          </a:prstGeom>
        </p:spPr>
      </p:pic>
      <p:sp>
        <p:nvSpPr>
          <p:cNvPr id="10" name="Rectangle 9">
            <a:extLst>
              <a:ext uri="{FF2B5EF4-FFF2-40B4-BE49-F238E27FC236}">
                <a16:creationId xmlns:a16="http://schemas.microsoft.com/office/drawing/2014/main" id="{0D7350A3-6F07-2452-CCE6-9E7C6F09C927}"/>
              </a:ext>
            </a:extLst>
          </p:cNvPr>
          <p:cNvSpPr/>
          <p:nvPr/>
        </p:nvSpPr>
        <p:spPr>
          <a:xfrm>
            <a:off x="9317736" y="3556905"/>
            <a:ext cx="793600" cy="113407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Rectangle 11">
            <a:extLst>
              <a:ext uri="{FF2B5EF4-FFF2-40B4-BE49-F238E27FC236}">
                <a16:creationId xmlns:a16="http://schemas.microsoft.com/office/drawing/2014/main" id="{B414CD8E-BB07-C9BE-2DF0-AF3F7E9E2B50}"/>
              </a:ext>
            </a:extLst>
          </p:cNvPr>
          <p:cNvSpPr/>
          <p:nvPr/>
        </p:nvSpPr>
        <p:spPr>
          <a:xfrm>
            <a:off x="3566160" y="4855464"/>
            <a:ext cx="7214616" cy="17793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7" name="Rectangle 16">
            <a:extLst>
              <a:ext uri="{FF2B5EF4-FFF2-40B4-BE49-F238E27FC236}">
                <a16:creationId xmlns:a16="http://schemas.microsoft.com/office/drawing/2014/main" id="{7A958073-4095-2907-FA96-F58C42C438C3}"/>
              </a:ext>
            </a:extLst>
          </p:cNvPr>
          <p:cNvSpPr/>
          <p:nvPr/>
        </p:nvSpPr>
        <p:spPr>
          <a:xfrm>
            <a:off x="10136159" y="2702796"/>
            <a:ext cx="1668745" cy="726204"/>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dirty="0">
                <a:latin typeface="Aptos" panose="020B0004020202020204" pitchFamily="34" charset="0"/>
              </a:rPr>
              <a:t>Ellipsis provides the edit option</a:t>
            </a:r>
          </a:p>
        </p:txBody>
      </p:sp>
      <p:cxnSp>
        <p:nvCxnSpPr>
          <p:cNvPr id="21" name="Connector: Elbow 20">
            <a:extLst>
              <a:ext uri="{FF2B5EF4-FFF2-40B4-BE49-F238E27FC236}">
                <a16:creationId xmlns:a16="http://schemas.microsoft.com/office/drawing/2014/main" id="{58175A92-CFC4-E6CF-ABBD-7C939511F842}"/>
              </a:ext>
            </a:extLst>
          </p:cNvPr>
          <p:cNvCxnSpPr>
            <a:cxnSpLocks/>
            <a:stCxn id="17" idx="2"/>
          </p:cNvCxnSpPr>
          <p:nvPr/>
        </p:nvCxnSpPr>
        <p:spPr>
          <a:xfrm rot="5400000">
            <a:off x="10340076" y="3200260"/>
            <a:ext cx="401717" cy="859197"/>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7AEC8FD-1B8E-59A6-E840-88F2F834819F}"/>
              </a:ext>
            </a:extLst>
          </p:cNvPr>
          <p:cNvSpPr/>
          <p:nvPr/>
        </p:nvSpPr>
        <p:spPr>
          <a:xfrm>
            <a:off x="421964" y="3607937"/>
            <a:ext cx="1287963" cy="445559"/>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49267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B30A-F5DE-8ECC-9988-22017EA4AEDE}"/>
              </a:ext>
            </a:extLst>
          </p:cNvPr>
          <p:cNvSpPr>
            <a:spLocks noGrp="1"/>
          </p:cNvSpPr>
          <p:nvPr>
            <p:ph type="title"/>
          </p:nvPr>
        </p:nvSpPr>
        <p:spPr/>
        <p:txBody>
          <a:bodyPr/>
          <a:lstStyle/>
          <a:p>
            <a:r>
              <a:rPr lang="en-US" dirty="0"/>
              <a:t>Adding a TPA User </a:t>
            </a:r>
          </a:p>
        </p:txBody>
      </p:sp>
      <p:pic>
        <p:nvPicPr>
          <p:cNvPr id="5" name="Picture 4">
            <a:extLst>
              <a:ext uri="{FF2B5EF4-FFF2-40B4-BE49-F238E27FC236}">
                <a16:creationId xmlns:a16="http://schemas.microsoft.com/office/drawing/2014/main" id="{84D4D0D7-7E53-D27A-7D9F-C2EEF5D0E25A}"/>
              </a:ext>
            </a:extLst>
          </p:cNvPr>
          <p:cNvPicPr>
            <a:picLocks noChangeAspect="1"/>
          </p:cNvPicPr>
          <p:nvPr/>
        </p:nvPicPr>
        <p:blipFill>
          <a:blip r:embed="rId2"/>
          <a:stretch>
            <a:fillRect/>
          </a:stretch>
        </p:blipFill>
        <p:spPr>
          <a:xfrm>
            <a:off x="813816" y="1887681"/>
            <a:ext cx="10405216" cy="3716540"/>
          </a:xfrm>
          <a:prstGeom prst="rect">
            <a:avLst/>
          </a:prstGeom>
          <a:ln>
            <a:solidFill>
              <a:schemeClr val="accent4"/>
            </a:solidFill>
          </a:ln>
        </p:spPr>
      </p:pic>
      <p:sp>
        <p:nvSpPr>
          <p:cNvPr id="7" name="Rectangle 6">
            <a:extLst>
              <a:ext uri="{FF2B5EF4-FFF2-40B4-BE49-F238E27FC236}">
                <a16:creationId xmlns:a16="http://schemas.microsoft.com/office/drawing/2014/main" id="{46C9077B-5D2C-5002-5387-7A8712356D39}"/>
              </a:ext>
            </a:extLst>
          </p:cNvPr>
          <p:cNvSpPr/>
          <p:nvPr/>
        </p:nvSpPr>
        <p:spPr>
          <a:xfrm>
            <a:off x="10378440" y="4800600"/>
            <a:ext cx="960119" cy="347472"/>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Text Placeholder 1">
            <a:extLst>
              <a:ext uri="{FF2B5EF4-FFF2-40B4-BE49-F238E27FC236}">
                <a16:creationId xmlns:a16="http://schemas.microsoft.com/office/drawing/2014/main" id="{B40ACCED-D793-7C6E-4C23-820BECB13DFB}"/>
              </a:ext>
            </a:extLst>
          </p:cNvPr>
          <p:cNvSpPr txBox="1">
            <a:spLocks/>
          </p:cNvSpPr>
          <p:nvPr/>
        </p:nvSpPr>
        <p:spPr>
          <a:xfrm>
            <a:off x="612649" y="1117090"/>
            <a:ext cx="11201400" cy="566309"/>
          </a:xfrm>
          <a:prstGeom prst="rect">
            <a:avLst/>
          </a:prstGeom>
        </p:spPr>
        <p:txBody>
          <a:bodyPr/>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ptos" panose="020B0004020202020204" pitchFamily="34" charset="0"/>
              </a:rPr>
              <a:t>Insurer Admin continuing to navigate the User Access Management page, can begin the process of adding an additional TPA user by clicking the button at the top right corner of the Active TPA  Users section.</a:t>
            </a:r>
          </a:p>
        </p:txBody>
      </p:sp>
    </p:spTree>
    <p:extLst>
      <p:ext uri="{BB962C8B-B14F-4D97-AF65-F5344CB8AC3E}">
        <p14:creationId xmlns:p14="http://schemas.microsoft.com/office/powerpoint/2010/main" val="68674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FB6F-5617-9C5E-6A05-6F5A43E6E7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CE64DC-BF32-6CBD-558D-2C2126B106A1}"/>
              </a:ext>
            </a:extLst>
          </p:cNvPr>
          <p:cNvSpPr>
            <a:spLocks noGrp="1"/>
          </p:cNvSpPr>
          <p:nvPr>
            <p:ph type="title"/>
          </p:nvPr>
        </p:nvSpPr>
        <p:spPr/>
        <p:txBody>
          <a:bodyPr/>
          <a:lstStyle/>
          <a:p>
            <a:r>
              <a:rPr lang="en-US" dirty="0">
                <a:latin typeface="Aptos" panose="020B0004020202020204" pitchFamily="34" charset="0"/>
              </a:rPr>
              <a:t>Adding a TPA User</a:t>
            </a:r>
          </a:p>
        </p:txBody>
      </p:sp>
      <p:sp>
        <p:nvSpPr>
          <p:cNvPr id="12" name="Text Placeholder 1">
            <a:extLst>
              <a:ext uri="{FF2B5EF4-FFF2-40B4-BE49-F238E27FC236}">
                <a16:creationId xmlns:a16="http://schemas.microsoft.com/office/drawing/2014/main" id="{63C35B96-DC35-84C1-72BE-FCE6CA2DDF36}"/>
              </a:ext>
            </a:extLst>
          </p:cNvPr>
          <p:cNvSpPr txBox="1">
            <a:spLocks/>
          </p:cNvSpPr>
          <p:nvPr/>
        </p:nvSpPr>
        <p:spPr>
          <a:xfrm>
            <a:off x="7151947" y="1426117"/>
            <a:ext cx="463296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TPA users that belong to the related TPA groups can be selected as authorized users by the Insurer group. Once the insurer admin has selected the user, the available permissions can be provided.  </a:t>
            </a:r>
          </a:p>
        </p:txBody>
      </p:sp>
      <p:pic>
        <p:nvPicPr>
          <p:cNvPr id="15" name="Picture 14">
            <a:extLst>
              <a:ext uri="{FF2B5EF4-FFF2-40B4-BE49-F238E27FC236}">
                <a16:creationId xmlns:a16="http://schemas.microsoft.com/office/drawing/2014/main" id="{05E88C62-1961-3C9F-B140-EDC38952588F}"/>
              </a:ext>
            </a:extLst>
          </p:cNvPr>
          <p:cNvPicPr>
            <a:picLocks noChangeAspect="1"/>
          </p:cNvPicPr>
          <p:nvPr/>
        </p:nvPicPr>
        <p:blipFill>
          <a:blip r:embed="rId3"/>
          <a:stretch>
            <a:fillRect/>
          </a:stretch>
        </p:blipFill>
        <p:spPr>
          <a:xfrm>
            <a:off x="407093" y="1442801"/>
            <a:ext cx="6616416" cy="1209535"/>
          </a:xfrm>
          <a:prstGeom prst="rect">
            <a:avLst/>
          </a:prstGeom>
        </p:spPr>
      </p:pic>
      <p:pic>
        <p:nvPicPr>
          <p:cNvPr id="19" name="Picture 18">
            <a:extLst>
              <a:ext uri="{FF2B5EF4-FFF2-40B4-BE49-F238E27FC236}">
                <a16:creationId xmlns:a16="http://schemas.microsoft.com/office/drawing/2014/main" id="{118898EB-D9FD-7B42-FF85-384C59EF178E}"/>
              </a:ext>
            </a:extLst>
          </p:cNvPr>
          <p:cNvPicPr>
            <a:picLocks noChangeAspect="1"/>
          </p:cNvPicPr>
          <p:nvPr/>
        </p:nvPicPr>
        <p:blipFill>
          <a:blip r:embed="rId4"/>
          <a:stretch>
            <a:fillRect/>
          </a:stretch>
        </p:blipFill>
        <p:spPr>
          <a:xfrm>
            <a:off x="407093" y="2227489"/>
            <a:ext cx="6616416" cy="621017"/>
          </a:xfrm>
          <a:prstGeom prst="rect">
            <a:avLst/>
          </a:prstGeom>
        </p:spPr>
      </p:pic>
      <p:pic>
        <p:nvPicPr>
          <p:cNvPr id="11" name="Picture 10">
            <a:extLst>
              <a:ext uri="{FF2B5EF4-FFF2-40B4-BE49-F238E27FC236}">
                <a16:creationId xmlns:a16="http://schemas.microsoft.com/office/drawing/2014/main" id="{273BFDB6-D95B-D129-5CCA-1C6F8848C3F2}"/>
              </a:ext>
            </a:extLst>
          </p:cNvPr>
          <p:cNvPicPr>
            <a:picLocks noChangeAspect="1"/>
          </p:cNvPicPr>
          <p:nvPr/>
        </p:nvPicPr>
        <p:blipFill>
          <a:blip r:embed="rId5"/>
          <a:stretch>
            <a:fillRect/>
          </a:stretch>
        </p:blipFill>
        <p:spPr>
          <a:xfrm>
            <a:off x="4546501" y="2902707"/>
            <a:ext cx="6616416" cy="3113859"/>
          </a:xfrm>
          <a:prstGeom prst="rect">
            <a:avLst/>
          </a:prstGeom>
          <a:ln>
            <a:solidFill>
              <a:schemeClr val="accent4"/>
            </a:solidFill>
          </a:ln>
        </p:spPr>
      </p:pic>
      <p:sp>
        <p:nvSpPr>
          <p:cNvPr id="10" name="Rectangle 9">
            <a:extLst>
              <a:ext uri="{FF2B5EF4-FFF2-40B4-BE49-F238E27FC236}">
                <a16:creationId xmlns:a16="http://schemas.microsoft.com/office/drawing/2014/main" id="{C6B0DEA8-5FC0-6870-F254-98DCD29D2AF0}"/>
              </a:ext>
            </a:extLst>
          </p:cNvPr>
          <p:cNvSpPr/>
          <p:nvPr/>
        </p:nvSpPr>
        <p:spPr>
          <a:xfrm>
            <a:off x="512064" y="2251656"/>
            <a:ext cx="6062471" cy="28079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4" name="Rectangle 23">
            <a:extLst>
              <a:ext uri="{FF2B5EF4-FFF2-40B4-BE49-F238E27FC236}">
                <a16:creationId xmlns:a16="http://schemas.microsoft.com/office/drawing/2014/main" id="{8B7FC01A-42F5-603B-C562-5D21CA80335A}"/>
              </a:ext>
            </a:extLst>
          </p:cNvPr>
          <p:cNvSpPr/>
          <p:nvPr/>
        </p:nvSpPr>
        <p:spPr>
          <a:xfrm>
            <a:off x="4628797" y="4082364"/>
            <a:ext cx="1040483" cy="472218"/>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5" name="Rectangle 24">
            <a:extLst>
              <a:ext uri="{FF2B5EF4-FFF2-40B4-BE49-F238E27FC236}">
                <a16:creationId xmlns:a16="http://schemas.microsoft.com/office/drawing/2014/main" id="{173AC8AF-C7A3-8C85-4706-9EC03341261F}"/>
              </a:ext>
            </a:extLst>
          </p:cNvPr>
          <p:cNvSpPr/>
          <p:nvPr/>
        </p:nvSpPr>
        <p:spPr>
          <a:xfrm>
            <a:off x="4546501" y="5715951"/>
            <a:ext cx="609600" cy="274105"/>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99293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9E696A-9065-9FB4-B088-03AC50C5EB80}"/>
              </a:ext>
            </a:extLst>
          </p:cNvPr>
          <p:cNvSpPr>
            <a:spLocks noGrp="1"/>
          </p:cNvSpPr>
          <p:nvPr>
            <p:ph type="body" sz="quarter" idx="18"/>
          </p:nvPr>
        </p:nvSpPr>
        <p:spPr>
          <a:xfrm>
            <a:off x="924393" y="5932835"/>
            <a:ext cx="6041243" cy="411643"/>
          </a:xfrm>
        </p:spPr>
        <p:txBody>
          <a:bodyPr/>
          <a:lstStyle/>
          <a:p>
            <a:r>
              <a:rPr lang="en-US">
                <a:latin typeface="Aptos" panose="020B0004020202020204" pitchFamily="34" charset="0"/>
              </a:rPr>
              <a:t>Supporting the CARDS 2025 Enhancements Release</a:t>
            </a:r>
          </a:p>
        </p:txBody>
      </p:sp>
      <p:sp>
        <p:nvSpPr>
          <p:cNvPr id="7" name="Title 6">
            <a:extLst>
              <a:ext uri="{FF2B5EF4-FFF2-40B4-BE49-F238E27FC236}">
                <a16:creationId xmlns:a16="http://schemas.microsoft.com/office/drawing/2014/main" id="{75E2066C-3713-92DE-90BC-8DDDD4877D66}"/>
              </a:ext>
            </a:extLst>
          </p:cNvPr>
          <p:cNvSpPr>
            <a:spLocks noGrp="1"/>
          </p:cNvSpPr>
          <p:nvPr>
            <p:ph type="title"/>
          </p:nvPr>
        </p:nvSpPr>
        <p:spPr>
          <a:xfrm>
            <a:off x="924393" y="3772264"/>
            <a:ext cx="6304809" cy="2492990"/>
          </a:xfrm>
        </p:spPr>
        <p:txBody>
          <a:bodyPr/>
          <a:lstStyle/>
          <a:p>
            <a:r>
              <a:rPr lang="en-US">
                <a:latin typeface="Aptos" panose="020B0004020202020204" pitchFamily="34" charset="0"/>
              </a:rPr>
              <a:t>CARDS 201: </a:t>
            </a:r>
            <a:r>
              <a:rPr lang="en-US"/>
              <a:t>Information Forms and Claims Activity Reports </a:t>
            </a:r>
            <a:endParaRPr lang="en-US">
              <a:latin typeface="Aptos" panose="020B0004020202020204" pitchFamily="34" charset="0"/>
            </a:endParaRPr>
          </a:p>
        </p:txBody>
      </p:sp>
      <p:sp>
        <p:nvSpPr>
          <p:cNvPr id="10" name="Text Placeholder 9">
            <a:extLst>
              <a:ext uri="{FF2B5EF4-FFF2-40B4-BE49-F238E27FC236}">
                <a16:creationId xmlns:a16="http://schemas.microsoft.com/office/drawing/2014/main" id="{8D0A7F50-A5F4-0E21-44E4-6416334D0722}"/>
              </a:ext>
            </a:extLst>
          </p:cNvPr>
          <p:cNvSpPr>
            <a:spLocks noGrp="1"/>
          </p:cNvSpPr>
          <p:nvPr>
            <p:ph type="body" sz="quarter" idx="19"/>
          </p:nvPr>
        </p:nvSpPr>
        <p:spPr>
          <a:xfrm>
            <a:off x="929368" y="3490860"/>
            <a:ext cx="6041243" cy="281404"/>
          </a:xfrm>
        </p:spPr>
        <p:txBody>
          <a:bodyPr/>
          <a:lstStyle/>
          <a:p>
            <a:r>
              <a:rPr lang="en-US">
                <a:latin typeface="Aptos" panose="020B0004020202020204" pitchFamily="34" charset="0"/>
              </a:rPr>
              <a:t>TRAINING MODULE</a:t>
            </a:r>
          </a:p>
        </p:txBody>
      </p:sp>
      <p:sp>
        <p:nvSpPr>
          <p:cNvPr id="4" name="TextBox 3">
            <a:extLst>
              <a:ext uri="{FF2B5EF4-FFF2-40B4-BE49-F238E27FC236}">
                <a16:creationId xmlns:a16="http://schemas.microsoft.com/office/drawing/2014/main" id="{65C37461-3E9D-AFC7-5092-1A3AE8E710C7}"/>
              </a:ext>
            </a:extLst>
          </p:cNvPr>
          <p:cNvSpPr txBox="1"/>
          <p:nvPr/>
        </p:nvSpPr>
        <p:spPr>
          <a:xfrm>
            <a:off x="3565281" y="5073162"/>
            <a:ext cx="0" cy="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a:latin typeface="Gibson" panose="02000000000000000000" pitchFamily="2" charset="77"/>
            </a:endParaRPr>
          </a:p>
        </p:txBody>
      </p:sp>
      <p:pic>
        <p:nvPicPr>
          <p:cNvPr id="9" name="Picture Placeholder 8">
            <a:extLst>
              <a:ext uri="{FF2B5EF4-FFF2-40B4-BE49-F238E27FC236}">
                <a16:creationId xmlns:a16="http://schemas.microsoft.com/office/drawing/2014/main" id="{2BE019B9-1AFA-DD21-36EC-829A2ECDA7C9}"/>
              </a:ext>
            </a:extLst>
          </p:cNvPr>
          <p:cNvPicPr>
            <a:picLocks noGrp="1" noChangeAspect="1"/>
          </p:cNvPicPr>
          <p:nvPr>
            <p:ph type="pic" sz="quarter" idx="13"/>
          </p:nvPr>
        </p:nvPicPr>
        <p:blipFill>
          <a:blip r:embed="rId3"/>
          <a:srcRect l="25676" r="25676"/>
          <a:stretch>
            <a:fillRect/>
          </a:stretch>
        </p:blipFill>
        <p:spPr/>
      </p:pic>
      <p:pic>
        <p:nvPicPr>
          <p:cNvPr id="2" name="Picture 1" descr="300 pixel state seal">
            <a:extLst>
              <a:ext uri="{FF2B5EF4-FFF2-40B4-BE49-F238E27FC236}">
                <a16:creationId xmlns:a16="http://schemas.microsoft.com/office/drawing/2014/main" id="{0E6EF5A4-72B0-12C9-A389-5261BC02A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393" y="1934994"/>
            <a:ext cx="1222711" cy="1222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DA2280F-6DB8-6DAC-9C95-22695556372A}"/>
              </a:ext>
            </a:extLst>
          </p:cNvPr>
          <p:cNvSpPr/>
          <p:nvPr/>
        </p:nvSpPr>
        <p:spPr>
          <a:xfrm>
            <a:off x="795403" y="507304"/>
            <a:ext cx="2167002" cy="75782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55920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B30A-F5DE-8ECC-9988-22017EA4AEDE}"/>
              </a:ext>
            </a:extLst>
          </p:cNvPr>
          <p:cNvSpPr>
            <a:spLocks noGrp="1"/>
          </p:cNvSpPr>
          <p:nvPr>
            <p:ph type="title"/>
          </p:nvPr>
        </p:nvSpPr>
        <p:spPr/>
        <p:txBody>
          <a:bodyPr/>
          <a:lstStyle/>
          <a:p>
            <a:r>
              <a:rPr lang="en-US" dirty="0"/>
              <a:t>Adding Insurer Users </a:t>
            </a:r>
          </a:p>
        </p:txBody>
      </p:sp>
      <p:sp>
        <p:nvSpPr>
          <p:cNvPr id="9" name="TextBox 8">
            <a:extLst>
              <a:ext uri="{FF2B5EF4-FFF2-40B4-BE49-F238E27FC236}">
                <a16:creationId xmlns:a16="http://schemas.microsoft.com/office/drawing/2014/main" id="{0C223FB1-6767-7C2F-CA4E-69C95D7DBC67}"/>
              </a:ext>
            </a:extLst>
          </p:cNvPr>
          <p:cNvSpPr txBox="1"/>
          <p:nvPr/>
        </p:nvSpPr>
        <p:spPr>
          <a:xfrm>
            <a:off x="488713" y="1116686"/>
            <a:ext cx="10849847" cy="584775"/>
          </a:xfrm>
          <a:prstGeom prst="rect">
            <a:avLst/>
          </a:prstGeom>
          <a:noFill/>
        </p:spPr>
        <p:txBody>
          <a:bodyPr wrap="square">
            <a:spAutoFit/>
          </a:bodyPr>
          <a:lstStyle/>
          <a:p>
            <a:r>
              <a:rPr lang="en-US" sz="1600" dirty="0">
                <a:latin typeface="Aptos" panose="020B0004020202020204" pitchFamily="34" charset="0"/>
              </a:rPr>
              <a:t>The Insurer Admin continuing to navigate the User Access Management page, will also have to add Insurer Users by clicking the button at the top right corner of the Individual External Access Management section.</a:t>
            </a:r>
            <a:endParaRPr lang="en-US" sz="1600" dirty="0"/>
          </a:p>
        </p:txBody>
      </p:sp>
      <p:pic>
        <p:nvPicPr>
          <p:cNvPr id="8" name="Picture 7">
            <a:extLst>
              <a:ext uri="{FF2B5EF4-FFF2-40B4-BE49-F238E27FC236}">
                <a16:creationId xmlns:a16="http://schemas.microsoft.com/office/drawing/2014/main" id="{9D5755E0-1009-A806-92B0-86F867F380C0}"/>
              </a:ext>
            </a:extLst>
          </p:cNvPr>
          <p:cNvPicPr>
            <a:picLocks noChangeAspect="1"/>
          </p:cNvPicPr>
          <p:nvPr/>
        </p:nvPicPr>
        <p:blipFill>
          <a:blip r:embed="rId2"/>
          <a:stretch>
            <a:fillRect/>
          </a:stretch>
        </p:blipFill>
        <p:spPr>
          <a:xfrm>
            <a:off x="923544" y="1938528"/>
            <a:ext cx="10415016" cy="3245918"/>
          </a:xfrm>
          <a:prstGeom prst="rect">
            <a:avLst/>
          </a:prstGeom>
        </p:spPr>
      </p:pic>
      <p:sp>
        <p:nvSpPr>
          <p:cNvPr id="4" name="Rectangle 3">
            <a:extLst>
              <a:ext uri="{FF2B5EF4-FFF2-40B4-BE49-F238E27FC236}">
                <a16:creationId xmlns:a16="http://schemas.microsoft.com/office/drawing/2014/main" id="{FA918782-B2EE-F9B7-F91E-B08B9896A502}"/>
              </a:ext>
            </a:extLst>
          </p:cNvPr>
          <p:cNvSpPr/>
          <p:nvPr/>
        </p:nvSpPr>
        <p:spPr>
          <a:xfrm>
            <a:off x="10492183" y="2316702"/>
            <a:ext cx="946962" cy="43088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Rectangle 2">
            <a:extLst>
              <a:ext uri="{FF2B5EF4-FFF2-40B4-BE49-F238E27FC236}">
                <a16:creationId xmlns:a16="http://schemas.microsoft.com/office/drawing/2014/main" id="{F3D2C372-CF42-A26A-6E5D-9D1B4FC0D095}"/>
              </a:ext>
            </a:extLst>
          </p:cNvPr>
          <p:cNvSpPr/>
          <p:nvPr/>
        </p:nvSpPr>
        <p:spPr>
          <a:xfrm>
            <a:off x="841247" y="2065241"/>
            <a:ext cx="2706625" cy="502921"/>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Rectangle 10">
            <a:extLst>
              <a:ext uri="{FF2B5EF4-FFF2-40B4-BE49-F238E27FC236}">
                <a16:creationId xmlns:a16="http://schemas.microsoft.com/office/drawing/2014/main" id="{3EA34E7E-8424-BD24-165B-6BC940F2340A}"/>
              </a:ext>
            </a:extLst>
          </p:cNvPr>
          <p:cNvSpPr/>
          <p:nvPr/>
        </p:nvSpPr>
        <p:spPr>
          <a:xfrm>
            <a:off x="822959" y="4443984"/>
            <a:ext cx="1371601" cy="369332"/>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Rectangle 11">
            <a:extLst>
              <a:ext uri="{FF2B5EF4-FFF2-40B4-BE49-F238E27FC236}">
                <a16:creationId xmlns:a16="http://schemas.microsoft.com/office/drawing/2014/main" id="{37455452-EE77-ABC5-67C8-7BF7A99FE19D}"/>
              </a:ext>
            </a:extLst>
          </p:cNvPr>
          <p:cNvSpPr/>
          <p:nvPr/>
        </p:nvSpPr>
        <p:spPr>
          <a:xfrm>
            <a:off x="853440" y="3264409"/>
            <a:ext cx="10485120" cy="914400"/>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dirty="0">
              <a:solidFill>
                <a:schemeClr val="tx1"/>
              </a:solidFill>
              <a:latin typeface="Gibson" panose="02000000000000000000" pitchFamily="2" charset="77"/>
            </a:endParaRPr>
          </a:p>
        </p:txBody>
      </p:sp>
    </p:spTree>
    <p:extLst>
      <p:ext uri="{BB962C8B-B14F-4D97-AF65-F5344CB8AC3E}">
        <p14:creationId xmlns:p14="http://schemas.microsoft.com/office/powerpoint/2010/main" val="119613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DE099-8CD9-3983-02A5-BCAF259980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7602EC-8410-4A3B-CAAC-4F2A3F2BF3C0}"/>
              </a:ext>
            </a:extLst>
          </p:cNvPr>
          <p:cNvSpPr>
            <a:spLocks noGrp="1"/>
          </p:cNvSpPr>
          <p:nvPr>
            <p:ph type="body" sz="quarter" idx="79"/>
          </p:nvPr>
        </p:nvSpPr>
        <p:spPr/>
        <p:txBody>
          <a:bodyPr/>
          <a:lstStyle/>
          <a:p>
            <a:r>
              <a:rPr lang="en-US" dirty="0">
                <a:latin typeface="Aptos" panose="020B0004020202020204" pitchFamily="34" charset="0"/>
              </a:rPr>
              <a:t>Once the Add User button is clicked, The insurer admin can enter information for the new user and select the permissions they wish to provide.</a:t>
            </a:r>
          </a:p>
        </p:txBody>
      </p:sp>
      <p:sp>
        <p:nvSpPr>
          <p:cNvPr id="3" name="Title 2">
            <a:extLst>
              <a:ext uri="{FF2B5EF4-FFF2-40B4-BE49-F238E27FC236}">
                <a16:creationId xmlns:a16="http://schemas.microsoft.com/office/drawing/2014/main" id="{3F2D4E58-4839-B84E-D8D6-A028ACEBCABC}"/>
              </a:ext>
            </a:extLst>
          </p:cNvPr>
          <p:cNvSpPr>
            <a:spLocks noGrp="1"/>
          </p:cNvSpPr>
          <p:nvPr>
            <p:ph type="title"/>
          </p:nvPr>
        </p:nvSpPr>
        <p:spPr/>
        <p:txBody>
          <a:bodyPr/>
          <a:lstStyle/>
          <a:p>
            <a:r>
              <a:rPr lang="en-US">
                <a:latin typeface="Aptos" panose="020B0004020202020204" pitchFamily="34" charset="0"/>
              </a:rPr>
              <a:t>Setting Permissions </a:t>
            </a:r>
          </a:p>
        </p:txBody>
      </p:sp>
      <p:pic>
        <p:nvPicPr>
          <p:cNvPr id="5" name="Picture 4">
            <a:extLst>
              <a:ext uri="{FF2B5EF4-FFF2-40B4-BE49-F238E27FC236}">
                <a16:creationId xmlns:a16="http://schemas.microsoft.com/office/drawing/2014/main" id="{0D25554D-A0AA-6009-482A-7D00F6C9FE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4266" y="2059838"/>
            <a:ext cx="8501829" cy="3981799"/>
          </a:xfrm>
          <a:prstGeom prst="rect">
            <a:avLst/>
          </a:prstGeom>
          <a:ln>
            <a:solidFill>
              <a:schemeClr val="accent4"/>
            </a:solidFill>
          </a:ln>
        </p:spPr>
      </p:pic>
      <p:sp>
        <p:nvSpPr>
          <p:cNvPr id="4" name="Rectangle 3">
            <a:extLst>
              <a:ext uri="{FF2B5EF4-FFF2-40B4-BE49-F238E27FC236}">
                <a16:creationId xmlns:a16="http://schemas.microsoft.com/office/drawing/2014/main" id="{DC40717D-12A0-C165-626B-A2DE7D3532C6}"/>
              </a:ext>
            </a:extLst>
          </p:cNvPr>
          <p:cNvSpPr/>
          <p:nvPr/>
        </p:nvSpPr>
        <p:spPr>
          <a:xfrm>
            <a:off x="1865523" y="5680130"/>
            <a:ext cx="848606" cy="361507"/>
          </a:xfrm>
          <a:prstGeom prst="rect">
            <a:avLst/>
          </a:prstGeom>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97887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AADF-60E0-2F81-1453-5A942C00F9D1}"/>
              </a:ext>
            </a:extLst>
          </p:cNvPr>
          <p:cNvSpPr>
            <a:spLocks noGrp="1"/>
          </p:cNvSpPr>
          <p:nvPr>
            <p:ph type="title"/>
          </p:nvPr>
        </p:nvSpPr>
        <p:spPr/>
        <p:txBody>
          <a:bodyPr/>
          <a:lstStyle/>
          <a:p>
            <a:r>
              <a:rPr lang="en-US" dirty="0">
                <a:latin typeface="Aptos" panose="020B0004020202020204" pitchFamily="34" charset="0"/>
              </a:rPr>
              <a:t>Managing User Permissions</a:t>
            </a:r>
            <a:br>
              <a:rPr lang="en-US" dirty="0">
                <a:latin typeface="Aptos" panose="020B0004020202020204" pitchFamily="34" charset="0"/>
              </a:rPr>
            </a:br>
            <a:endParaRPr lang="en-US" dirty="0"/>
          </a:p>
        </p:txBody>
      </p:sp>
      <p:sp>
        <p:nvSpPr>
          <p:cNvPr id="5" name="Text Placeholder 1">
            <a:extLst>
              <a:ext uri="{FF2B5EF4-FFF2-40B4-BE49-F238E27FC236}">
                <a16:creationId xmlns:a16="http://schemas.microsoft.com/office/drawing/2014/main" id="{75BABC73-59B3-3117-4B69-D7EBFED08B75}"/>
              </a:ext>
            </a:extLst>
          </p:cNvPr>
          <p:cNvSpPr txBox="1">
            <a:spLocks/>
          </p:cNvSpPr>
          <p:nvPr/>
        </p:nvSpPr>
        <p:spPr>
          <a:xfrm>
            <a:off x="502920" y="1152592"/>
            <a:ext cx="10506456" cy="566309"/>
          </a:xfrm>
          <a:prstGeom prst="rect">
            <a:avLst/>
          </a:prstGeom>
        </p:spPr>
        <p:txBody>
          <a:bodyPr/>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ptos" panose="020B0004020202020204" pitchFamily="34" charset="0"/>
              </a:rPr>
              <a:t>Once a user has been added, permissions can be updated using the Edit feature. Using the Delete feature, the user will be removed from the entity.</a:t>
            </a:r>
            <a:endParaRPr lang="en-US" sz="1800" dirty="0">
              <a:latin typeface="Aptos" panose="020B0004020202020204" pitchFamily="34" charset="0"/>
            </a:endParaRPr>
          </a:p>
        </p:txBody>
      </p:sp>
      <p:cxnSp>
        <p:nvCxnSpPr>
          <p:cNvPr id="12" name="Connector: Elbow 11">
            <a:extLst>
              <a:ext uri="{FF2B5EF4-FFF2-40B4-BE49-F238E27FC236}">
                <a16:creationId xmlns:a16="http://schemas.microsoft.com/office/drawing/2014/main" id="{5B3CB1B4-D32A-7411-1BBD-13FE35C6A527}"/>
              </a:ext>
            </a:extLst>
          </p:cNvPr>
          <p:cNvCxnSpPr>
            <a:cxnSpLocks/>
          </p:cNvCxnSpPr>
          <p:nvPr/>
        </p:nvCxnSpPr>
        <p:spPr>
          <a:xfrm rot="10800000" flipV="1">
            <a:off x="10344914" y="2872725"/>
            <a:ext cx="783335" cy="486435"/>
          </a:xfrm>
          <a:prstGeom prst="bentConnector3">
            <a:avLst>
              <a:gd name="adj1" fmla="val 214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036C08E-280D-78C2-98EE-A602E17BA76B}"/>
              </a:ext>
            </a:extLst>
          </p:cNvPr>
          <p:cNvPicPr>
            <a:picLocks noChangeAspect="1"/>
          </p:cNvPicPr>
          <p:nvPr/>
        </p:nvPicPr>
        <p:blipFill>
          <a:blip r:embed="rId2"/>
          <a:stretch>
            <a:fillRect/>
          </a:stretch>
        </p:blipFill>
        <p:spPr>
          <a:xfrm>
            <a:off x="1325881" y="1834679"/>
            <a:ext cx="9019031" cy="4072345"/>
          </a:xfrm>
          <a:prstGeom prst="rect">
            <a:avLst/>
          </a:prstGeom>
        </p:spPr>
      </p:pic>
      <p:pic>
        <p:nvPicPr>
          <p:cNvPr id="4" name="Picture 3">
            <a:extLst>
              <a:ext uri="{FF2B5EF4-FFF2-40B4-BE49-F238E27FC236}">
                <a16:creationId xmlns:a16="http://schemas.microsoft.com/office/drawing/2014/main" id="{BFDF333F-B3EC-2F5D-E293-9C85A7A789BC}"/>
              </a:ext>
            </a:extLst>
          </p:cNvPr>
          <p:cNvPicPr>
            <a:picLocks noChangeAspect="1"/>
          </p:cNvPicPr>
          <p:nvPr/>
        </p:nvPicPr>
        <p:blipFill>
          <a:blip r:embed="rId3"/>
          <a:stretch>
            <a:fillRect/>
          </a:stretch>
        </p:blipFill>
        <p:spPr>
          <a:xfrm>
            <a:off x="9740192" y="5848326"/>
            <a:ext cx="566309" cy="566309"/>
          </a:xfrm>
          <a:prstGeom prst="rect">
            <a:avLst/>
          </a:prstGeom>
        </p:spPr>
      </p:pic>
      <p:sp>
        <p:nvSpPr>
          <p:cNvPr id="6" name="Rectangle 5">
            <a:extLst>
              <a:ext uri="{FF2B5EF4-FFF2-40B4-BE49-F238E27FC236}">
                <a16:creationId xmlns:a16="http://schemas.microsoft.com/office/drawing/2014/main" id="{D6DC68CA-A7C1-5B6A-A1A7-0630306A642E}"/>
              </a:ext>
            </a:extLst>
          </p:cNvPr>
          <p:cNvSpPr/>
          <p:nvPr/>
        </p:nvSpPr>
        <p:spPr>
          <a:xfrm>
            <a:off x="9701784" y="3474941"/>
            <a:ext cx="643127" cy="61242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Rectangle 10">
            <a:extLst>
              <a:ext uri="{FF2B5EF4-FFF2-40B4-BE49-F238E27FC236}">
                <a16:creationId xmlns:a16="http://schemas.microsoft.com/office/drawing/2014/main" id="{7B383321-CAFA-5104-CA80-BCE2BA162AEF}"/>
              </a:ext>
            </a:extLst>
          </p:cNvPr>
          <p:cNvSpPr/>
          <p:nvPr/>
        </p:nvSpPr>
        <p:spPr>
          <a:xfrm>
            <a:off x="10006893" y="1943358"/>
            <a:ext cx="1828800" cy="905875"/>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dirty="0">
                <a:latin typeface="Aptos" panose="020B0004020202020204" pitchFamily="34" charset="0"/>
              </a:rPr>
              <a:t>Ellipsis provides the edit options and/or delete users</a:t>
            </a:r>
          </a:p>
        </p:txBody>
      </p:sp>
      <p:sp>
        <p:nvSpPr>
          <p:cNvPr id="23" name="Rectangle 22">
            <a:extLst>
              <a:ext uri="{FF2B5EF4-FFF2-40B4-BE49-F238E27FC236}">
                <a16:creationId xmlns:a16="http://schemas.microsoft.com/office/drawing/2014/main" id="{2234AF32-DCD5-CB71-AA11-D19EA2109329}"/>
              </a:ext>
            </a:extLst>
          </p:cNvPr>
          <p:cNvSpPr/>
          <p:nvPr/>
        </p:nvSpPr>
        <p:spPr>
          <a:xfrm>
            <a:off x="9701784" y="5865986"/>
            <a:ext cx="643127" cy="61242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5316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71E1-274A-FD72-4D1B-5B6AF85059C5}"/>
              </a:ext>
            </a:extLst>
          </p:cNvPr>
          <p:cNvSpPr>
            <a:spLocks noGrp="1"/>
          </p:cNvSpPr>
          <p:nvPr>
            <p:ph type="title"/>
          </p:nvPr>
        </p:nvSpPr>
        <p:spPr/>
        <p:txBody>
          <a:bodyPr/>
          <a:lstStyle/>
          <a:p>
            <a:r>
              <a:rPr lang="en-US" dirty="0"/>
              <a:t>TPA User View  </a:t>
            </a:r>
          </a:p>
        </p:txBody>
      </p:sp>
      <p:pic>
        <p:nvPicPr>
          <p:cNvPr id="5" name="Picture 4">
            <a:extLst>
              <a:ext uri="{FF2B5EF4-FFF2-40B4-BE49-F238E27FC236}">
                <a16:creationId xmlns:a16="http://schemas.microsoft.com/office/drawing/2014/main" id="{9348A949-FE00-5E8E-B3A4-24859C59D1D7}"/>
              </a:ext>
            </a:extLst>
          </p:cNvPr>
          <p:cNvPicPr>
            <a:picLocks noChangeAspect="1"/>
          </p:cNvPicPr>
          <p:nvPr/>
        </p:nvPicPr>
        <p:blipFill>
          <a:blip r:embed="rId2"/>
          <a:stretch>
            <a:fillRect/>
          </a:stretch>
        </p:blipFill>
        <p:spPr>
          <a:xfrm>
            <a:off x="2988161" y="1174124"/>
            <a:ext cx="7774328" cy="4192488"/>
          </a:xfrm>
          <a:prstGeom prst="rect">
            <a:avLst/>
          </a:prstGeom>
        </p:spPr>
      </p:pic>
      <p:pic>
        <p:nvPicPr>
          <p:cNvPr id="7" name="Picture 6">
            <a:extLst>
              <a:ext uri="{FF2B5EF4-FFF2-40B4-BE49-F238E27FC236}">
                <a16:creationId xmlns:a16="http://schemas.microsoft.com/office/drawing/2014/main" id="{735BD9E6-FA0D-9063-29D3-4EDF01988EA8}"/>
              </a:ext>
            </a:extLst>
          </p:cNvPr>
          <p:cNvPicPr>
            <a:picLocks noChangeAspect="1"/>
          </p:cNvPicPr>
          <p:nvPr/>
        </p:nvPicPr>
        <p:blipFill>
          <a:blip r:embed="rId3"/>
          <a:stretch>
            <a:fillRect/>
          </a:stretch>
        </p:blipFill>
        <p:spPr>
          <a:xfrm>
            <a:off x="171090" y="1215235"/>
            <a:ext cx="2572109" cy="3219899"/>
          </a:xfrm>
          <a:prstGeom prst="rect">
            <a:avLst/>
          </a:prstGeom>
        </p:spPr>
      </p:pic>
      <p:sp>
        <p:nvSpPr>
          <p:cNvPr id="10" name="Rectangle 9">
            <a:extLst>
              <a:ext uri="{FF2B5EF4-FFF2-40B4-BE49-F238E27FC236}">
                <a16:creationId xmlns:a16="http://schemas.microsoft.com/office/drawing/2014/main" id="{350DF561-DD48-51A0-966F-FAEF01ACCC8D}"/>
              </a:ext>
            </a:extLst>
          </p:cNvPr>
          <p:cNvSpPr/>
          <p:nvPr/>
        </p:nvSpPr>
        <p:spPr>
          <a:xfrm>
            <a:off x="534924" y="2340553"/>
            <a:ext cx="1801368" cy="338328"/>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Rectangle 10">
            <a:extLst>
              <a:ext uri="{FF2B5EF4-FFF2-40B4-BE49-F238E27FC236}">
                <a16:creationId xmlns:a16="http://schemas.microsoft.com/office/drawing/2014/main" id="{BE0EE2F9-E800-64B4-4BDE-9F478EBAE13D}"/>
              </a:ext>
            </a:extLst>
          </p:cNvPr>
          <p:cNvSpPr/>
          <p:nvPr/>
        </p:nvSpPr>
        <p:spPr>
          <a:xfrm>
            <a:off x="10030969" y="2375698"/>
            <a:ext cx="864108" cy="43088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734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D233-F298-9CCA-1FC8-D454BB937D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5BDBBA-2B43-E687-1C54-4A99E74C98F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7A123C8-EE80-C560-49FB-5B352BE208CB}"/>
              </a:ext>
            </a:extLst>
          </p:cNvPr>
          <p:cNvSpPr>
            <a:spLocks noGrp="1"/>
          </p:cNvSpPr>
          <p:nvPr>
            <p:ph type="body" sz="quarter" idx="19"/>
          </p:nvPr>
        </p:nvSpPr>
        <p:spPr/>
        <p:txBody>
          <a:bodyPr/>
          <a:lstStyle/>
          <a:p>
            <a:r>
              <a:rPr lang="en-US">
                <a:latin typeface="Aptos" panose="020B0004020202020204" pitchFamily="34" charset="0"/>
              </a:rPr>
              <a:t>ANNUAL FILING REQUIREMENT</a:t>
            </a:r>
          </a:p>
        </p:txBody>
      </p:sp>
      <p:sp>
        <p:nvSpPr>
          <p:cNvPr id="4" name="Title 3">
            <a:extLst>
              <a:ext uri="{FF2B5EF4-FFF2-40B4-BE49-F238E27FC236}">
                <a16:creationId xmlns:a16="http://schemas.microsoft.com/office/drawing/2014/main" id="{C98E2F00-9B97-6776-999A-EE6C20545E54}"/>
              </a:ext>
            </a:extLst>
          </p:cNvPr>
          <p:cNvSpPr>
            <a:spLocks noGrp="1"/>
          </p:cNvSpPr>
          <p:nvPr>
            <p:ph type="title"/>
          </p:nvPr>
        </p:nvSpPr>
        <p:spPr/>
        <p:txBody>
          <a:bodyPr/>
          <a:lstStyle/>
          <a:p>
            <a:r>
              <a:rPr lang="en-US">
                <a:latin typeface="Aptos" panose="020B0004020202020204" pitchFamily="34" charset="0"/>
              </a:rPr>
              <a:t>Claims Activity Report</a:t>
            </a:r>
          </a:p>
        </p:txBody>
      </p:sp>
      <p:pic>
        <p:nvPicPr>
          <p:cNvPr id="6" name="Picture Placeholder 8">
            <a:extLst>
              <a:ext uri="{FF2B5EF4-FFF2-40B4-BE49-F238E27FC236}">
                <a16:creationId xmlns:a16="http://schemas.microsoft.com/office/drawing/2014/main" id="{356EC43C-4D2C-AF46-59FF-826817AEDBF1}"/>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6B60917-39A2-9F3F-E165-53A4772DE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9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Claims Activity Report overview</a:t>
            </a:r>
          </a:p>
          <a:p>
            <a:r>
              <a:rPr lang="en-US"/>
              <a:t>Navigation and Submission</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understand how to file their annual Claims Activity Report.</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Claims Activity Report</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0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697086"/>
            <a:ext cx="10972800" cy="1066434"/>
          </a:xfrm>
        </p:spPr>
        <p:txBody>
          <a:bodyPr/>
          <a:lstStyle/>
          <a:p>
            <a:r>
              <a:rPr lang="en-US" dirty="0">
                <a:latin typeface="Aptos" panose="020B0004020202020204" pitchFamily="34" charset="0"/>
              </a:rPr>
              <a:t>The Claims Activity Report must be submitted annually by each insurer entity. For insurers with related TPAs, the TPAs will send their data to the insurer to submit. The submission window is open from July 15</a:t>
            </a:r>
            <a:r>
              <a:rPr lang="en-US" baseline="30000" dirty="0">
                <a:latin typeface="Aptos" panose="020B0004020202020204" pitchFamily="34" charset="0"/>
              </a:rPr>
              <a:t>th</a:t>
            </a:r>
            <a:r>
              <a:rPr lang="en-US" dirty="0">
                <a:latin typeface="Aptos" panose="020B0004020202020204" pitchFamily="34" charset="0"/>
              </a:rPr>
              <a:t> through September 1</a:t>
            </a:r>
            <a:r>
              <a:rPr lang="en-US" baseline="30000" dirty="0">
                <a:latin typeface="Aptos" panose="020B0004020202020204" pitchFamily="34" charset="0"/>
              </a:rPr>
              <a:t>st</a:t>
            </a:r>
            <a:r>
              <a:rPr lang="en-US" dirty="0">
                <a:latin typeface="Aptos" panose="020B0004020202020204" pitchFamily="34" charset="0"/>
              </a:rPr>
              <a:t> each year. Users who do not submit the data within the allotted timeframe can become eligible for fines. </a:t>
            </a:r>
          </a:p>
          <a:p>
            <a:endParaRPr lang="en-US" dirty="0">
              <a:latin typeface="Aptos" panose="020B0004020202020204" pitchFamily="34" charset="0"/>
            </a:endParaRPr>
          </a:p>
          <a:p>
            <a:r>
              <a:rPr lang="en-US" dirty="0">
                <a:latin typeface="Aptos" panose="020B0004020202020204" pitchFamily="34" charset="0"/>
              </a:rPr>
              <a:t>Insurers can elect to report no claims activity for the previous fiscal year. If there was claims activity for the fiscal year, the webform includes six parts as follows: </a:t>
            </a:r>
          </a:p>
          <a:p>
            <a:endParaRPr lang="en-US" dirty="0">
              <a:latin typeface="Aptos" panose="020B0004020202020204" pitchFamily="34" charset="0"/>
            </a:endParaRPr>
          </a:p>
          <a:p>
            <a:pPr marL="342900" indent="-342900">
              <a:buAutoNum type="arabicPeriod"/>
            </a:pPr>
            <a:r>
              <a:rPr lang="en-US" dirty="0">
                <a:latin typeface="Aptos" panose="020B0004020202020204" pitchFamily="34" charset="0"/>
              </a:rPr>
              <a:t>Part 1 – Claims Information</a:t>
            </a:r>
          </a:p>
          <a:p>
            <a:pPr marL="342900" indent="-342900">
              <a:buAutoNum type="arabicPeriod"/>
            </a:pPr>
            <a:r>
              <a:rPr lang="en-US" dirty="0">
                <a:latin typeface="Aptos" panose="020B0004020202020204" pitchFamily="34" charset="0"/>
              </a:rPr>
              <a:t>Part 2 – Compensation Expenditures </a:t>
            </a:r>
          </a:p>
          <a:p>
            <a:pPr marL="342900" indent="-342900">
              <a:buAutoNum type="arabicPeriod"/>
            </a:pPr>
            <a:r>
              <a:rPr lang="en-US" dirty="0">
                <a:latin typeface="Aptos" panose="020B0004020202020204" pitchFamily="34" charset="0"/>
              </a:rPr>
              <a:t>Part 3 – Medical Expenditures </a:t>
            </a:r>
          </a:p>
          <a:p>
            <a:pPr marL="342900" indent="-342900">
              <a:buAutoNum type="arabicPeriod"/>
            </a:pPr>
            <a:r>
              <a:rPr lang="en-US" dirty="0">
                <a:latin typeface="Aptos" panose="020B0004020202020204" pitchFamily="34" charset="0"/>
              </a:rPr>
              <a:t>Part 4- Rehabilitation Expenditures </a:t>
            </a:r>
          </a:p>
          <a:p>
            <a:pPr marL="342900" indent="-342900">
              <a:buAutoNum type="arabicPeriod"/>
            </a:pPr>
            <a:r>
              <a:rPr lang="en-US" dirty="0">
                <a:latin typeface="Aptos" panose="020B0004020202020204" pitchFamily="34" charset="0"/>
              </a:rPr>
              <a:t>Part 5 – Recoveries </a:t>
            </a:r>
          </a:p>
          <a:p>
            <a:pPr marL="342900" indent="-342900">
              <a:buAutoNum type="arabicPeriod"/>
            </a:pPr>
            <a:r>
              <a:rPr lang="en-US" dirty="0">
                <a:latin typeface="Aptos" panose="020B0004020202020204" pitchFamily="34" charset="0"/>
              </a:rPr>
              <a:t>Part 6 – Summary </a:t>
            </a: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Claims Activity Report</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REPORTING ALL CLAIMS FOR THE YEAR </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90733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14399-C17B-C2CE-1CB2-9AE8872D15EC}"/>
              </a:ext>
            </a:extLst>
          </p:cNvPr>
          <p:cNvSpPr>
            <a:spLocks noGrp="1"/>
          </p:cNvSpPr>
          <p:nvPr>
            <p:ph type="body" sz="quarter" idx="79"/>
          </p:nvPr>
        </p:nvSpPr>
        <p:spPr/>
        <p:txBody>
          <a:bodyPr/>
          <a:lstStyle/>
          <a:p>
            <a:r>
              <a:rPr lang="en-US"/>
              <a:t>The Claims Activity Report webform is available through the Forms and Tools menu for insurers only. Only users who have been granted access by their admin user will be able to see the option.</a:t>
            </a:r>
          </a:p>
        </p:txBody>
      </p:sp>
      <p:sp>
        <p:nvSpPr>
          <p:cNvPr id="3" name="Title 2">
            <a:extLst>
              <a:ext uri="{FF2B5EF4-FFF2-40B4-BE49-F238E27FC236}">
                <a16:creationId xmlns:a16="http://schemas.microsoft.com/office/drawing/2014/main" id="{979E7EE0-E434-5142-CD2C-19EFD46393BC}"/>
              </a:ext>
            </a:extLst>
          </p:cNvPr>
          <p:cNvSpPr>
            <a:spLocks noGrp="1"/>
          </p:cNvSpPr>
          <p:nvPr>
            <p:ph type="title"/>
          </p:nvPr>
        </p:nvSpPr>
        <p:spPr/>
        <p:txBody>
          <a:bodyPr/>
          <a:lstStyle/>
          <a:p>
            <a:r>
              <a:rPr lang="en-US"/>
              <a:t>Navigating to the Claims Activity Report Webform</a:t>
            </a:r>
          </a:p>
        </p:txBody>
      </p:sp>
      <p:pic>
        <p:nvPicPr>
          <p:cNvPr id="4" name="Picture 3">
            <a:extLst>
              <a:ext uri="{FF2B5EF4-FFF2-40B4-BE49-F238E27FC236}">
                <a16:creationId xmlns:a16="http://schemas.microsoft.com/office/drawing/2014/main" id="{69C38A28-C68C-5F42-EDEA-3544BCA28223}"/>
              </a:ext>
            </a:extLst>
          </p:cNvPr>
          <p:cNvPicPr>
            <a:picLocks noChangeAspect="1"/>
          </p:cNvPicPr>
          <p:nvPr/>
        </p:nvPicPr>
        <p:blipFill>
          <a:blip r:embed="rId2"/>
          <a:stretch>
            <a:fillRect/>
          </a:stretch>
        </p:blipFill>
        <p:spPr>
          <a:xfrm>
            <a:off x="727433" y="2258502"/>
            <a:ext cx="2037032" cy="3186528"/>
          </a:xfrm>
          <a:prstGeom prst="rect">
            <a:avLst/>
          </a:prstGeom>
        </p:spPr>
      </p:pic>
      <p:sp>
        <p:nvSpPr>
          <p:cNvPr id="5" name="Rectangle 4">
            <a:extLst>
              <a:ext uri="{FF2B5EF4-FFF2-40B4-BE49-F238E27FC236}">
                <a16:creationId xmlns:a16="http://schemas.microsoft.com/office/drawing/2014/main" id="{BF4CF3C5-E9F3-D6CE-1DC4-208BAD85C662}"/>
              </a:ext>
            </a:extLst>
          </p:cNvPr>
          <p:cNvSpPr/>
          <p:nvPr/>
        </p:nvSpPr>
        <p:spPr>
          <a:xfrm>
            <a:off x="727433" y="4464507"/>
            <a:ext cx="2037032"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Picture 6">
            <a:extLst>
              <a:ext uri="{FF2B5EF4-FFF2-40B4-BE49-F238E27FC236}">
                <a16:creationId xmlns:a16="http://schemas.microsoft.com/office/drawing/2014/main" id="{B213324D-57E1-99F0-23AE-4A07440C689D}"/>
              </a:ext>
            </a:extLst>
          </p:cNvPr>
          <p:cNvPicPr>
            <a:picLocks noChangeAspect="1"/>
          </p:cNvPicPr>
          <p:nvPr/>
        </p:nvPicPr>
        <p:blipFill>
          <a:blip r:embed="rId3"/>
          <a:stretch>
            <a:fillRect/>
          </a:stretch>
        </p:blipFill>
        <p:spPr>
          <a:xfrm>
            <a:off x="3011943" y="1974777"/>
            <a:ext cx="8021444" cy="3952314"/>
          </a:xfrm>
          <a:prstGeom prst="rect">
            <a:avLst/>
          </a:prstGeom>
        </p:spPr>
      </p:pic>
    </p:spTree>
    <p:extLst>
      <p:ext uri="{BB962C8B-B14F-4D97-AF65-F5344CB8AC3E}">
        <p14:creationId xmlns:p14="http://schemas.microsoft.com/office/powerpoint/2010/main" val="93519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F70C-AE37-7A2F-2B21-63FA09BD0D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AF4326-8E0C-E803-D6B3-27BB31314653}"/>
              </a:ext>
            </a:extLst>
          </p:cNvPr>
          <p:cNvSpPr>
            <a:spLocks noGrp="1"/>
          </p:cNvSpPr>
          <p:nvPr>
            <p:ph type="body" sz="quarter" idx="79"/>
          </p:nvPr>
        </p:nvSpPr>
        <p:spPr/>
        <p:txBody>
          <a:bodyPr/>
          <a:lstStyle/>
          <a:p>
            <a:r>
              <a:rPr lang="en-US"/>
              <a:t>If there is no activity to report for the previous fiscal year, the user can attest to the Insurer having no claims activity and continue with submitting the webform.  </a:t>
            </a:r>
          </a:p>
        </p:txBody>
      </p:sp>
      <p:sp>
        <p:nvSpPr>
          <p:cNvPr id="3" name="Title 2">
            <a:extLst>
              <a:ext uri="{FF2B5EF4-FFF2-40B4-BE49-F238E27FC236}">
                <a16:creationId xmlns:a16="http://schemas.microsoft.com/office/drawing/2014/main" id="{DC40EB29-12DA-4F77-4FD3-937824EFDA4E}"/>
              </a:ext>
            </a:extLst>
          </p:cNvPr>
          <p:cNvSpPr>
            <a:spLocks noGrp="1"/>
          </p:cNvSpPr>
          <p:nvPr>
            <p:ph type="title"/>
          </p:nvPr>
        </p:nvSpPr>
        <p:spPr/>
        <p:txBody>
          <a:bodyPr/>
          <a:lstStyle/>
          <a:p>
            <a:r>
              <a:rPr lang="en-US"/>
              <a:t>Reporting No Claims Activity</a:t>
            </a:r>
          </a:p>
        </p:txBody>
      </p:sp>
      <p:pic>
        <p:nvPicPr>
          <p:cNvPr id="8" name="Picture 7">
            <a:extLst>
              <a:ext uri="{FF2B5EF4-FFF2-40B4-BE49-F238E27FC236}">
                <a16:creationId xmlns:a16="http://schemas.microsoft.com/office/drawing/2014/main" id="{82847ADF-4F45-2817-4E56-32A1C3D897F5}"/>
              </a:ext>
            </a:extLst>
          </p:cNvPr>
          <p:cNvPicPr>
            <a:picLocks noChangeAspect="1"/>
          </p:cNvPicPr>
          <p:nvPr/>
        </p:nvPicPr>
        <p:blipFill>
          <a:blip r:embed="rId2"/>
          <a:stretch>
            <a:fillRect/>
          </a:stretch>
        </p:blipFill>
        <p:spPr>
          <a:xfrm>
            <a:off x="640080" y="2274527"/>
            <a:ext cx="10911840" cy="1969514"/>
          </a:xfrm>
          <a:prstGeom prst="rect">
            <a:avLst/>
          </a:prstGeom>
          <a:ln>
            <a:solidFill>
              <a:schemeClr val="accent4"/>
            </a:solidFill>
          </a:ln>
        </p:spPr>
      </p:pic>
    </p:spTree>
    <p:extLst>
      <p:ext uri="{BB962C8B-B14F-4D97-AF65-F5344CB8AC3E}">
        <p14:creationId xmlns:p14="http://schemas.microsoft.com/office/powerpoint/2010/main" val="1585308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B749-5289-366B-ED45-0EDB6077C4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53FC28-5F5A-0708-C0C4-5C4616B80D54}"/>
              </a:ext>
            </a:extLst>
          </p:cNvPr>
          <p:cNvSpPr>
            <a:spLocks noGrp="1"/>
          </p:cNvSpPr>
          <p:nvPr>
            <p:ph type="body" sz="quarter" idx="79"/>
          </p:nvPr>
        </p:nvSpPr>
        <p:spPr/>
        <p:txBody>
          <a:bodyPr/>
          <a:lstStyle/>
          <a:p>
            <a:r>
              <a:rPr lang="en-US" dirty="0"/>
              <a:t>If there is activity to report for the fiscal year, once the Insurer selects the other option in the Attestation section, the rest of the form will populate, and each field must either have a value entered or be marked as “Activity for the category is unknown or not captured”. </a:t>
            </a:r>
          </a:p>
        </p:txBody>
      </p:sp>
      <p:sp>
        <p:nvSpPr>
          <p:cNvPr id="3" name="Title 2">
            <a:extLst>
              <a:ext uri="{FF2B5EF4-FFF2-40B4-BE49-F238E27FC236}">
                <a16:creationId xmlns:a16="http://schemas.microsoft.com/office/drawing/2014/main" id="{AF4993A4-19B6-5F26-C480-1D1C449544CB}"/>
              </a:ext>
            </a:extLst>
          </p:cNvPr>
          <p:cNvSpPr>
            <a:spLocks noGrp="1"/>
          </p:cNvSpPr>
          <p:nvPr>
            <p:ph type="title"/>
          </p:nvPr>
        </p:nvSpPr>
        <p:spPr/>
        <p:txBody>
          <a:bodyPr/>
          <a:lstStyle/>
          <a:p>
            <a:r>
              <a:rPr lang="en-US"/>
              <a:t>Completing the Claims Activity Webform</a:t>
            </a:r>
          </a:p>
        </p:txBody>
      </p:sp>
      <p:pic>
        <p:nvPicPr>
          <p:cNvPr id="5" name="Picture 4">
            <a:extLst>
              <a:ext uri="{FF2B5EF4-FFF2-40B4-BE49-F238E27FC236}">
                <a16:creationId xmlns:a16="http://schemas.microsoft.com/office/drawing/2014/main" id="{84C8CF99-8BC6-F02A-224E-857D3A376B38}"/>
              </a:ext>
            </a:extLst>
          </p:cNvPr>
          <p:cNvPicPr>
            <a:picLocks noChangeAspect="1"/>
          </p:cNvPicPr>
          <p:nvPr/>
        </p:nvPicPr>
        <p:blipFill>
          <a:blip r:embed="rId2"/>
          <a:srcRect b="14401"/>
          <a:stretch/>
        </p:blipFill>
        <p:spPr>
          <a:xfrm>
            <a:off x="1742034" y="2228427"/>
            <a:ext cx="8707931" cy="3718561"/>
          </a:xfrm>
          <a:prstGeom prst="rect">
            <a:avLst/>
          </a:prstGeom>
          <a:ln>
            <a:solidFill>
              <a:schemeClr val="accent4"/>
            </a:solidFill>
          </a:ln>
        </p:spPr>
      </p:pic>
    </p:spTree>
    <p:extLst>
      <p:ext uri="{BB962C8B-B14F-4D97-AF65-F5344CB8AC3E}">
        <p14:creationId xmlns:p14="http://schemas.microsoft.com/office/powerpoint/2010/main" val="171858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B4E9-14C0-0FD4-5E72-BDC71AD7B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5DF00D-8BBA-E2F8-0E57-D82397762343}"/>
              </a:ext>
            </a:extLst>
          </p:cNvPr>
          <p:cNvSpPr>
            <a:spLocks noGrp="1"/>
          </p:cNvSpPr>
          <p:nvPr>
            <p:ph type="body" sz="quarter" idx="16"/>
          </p:nvPr>
        </p:nvSpPr>
        <p:spPr/>
        <p:txBody>
          <a:bodyPr/>
          <a:lstStyle/>
          <a:p>
            <a:r>
              <a:rPr lang="en-US" dirty="0"/>
              <a:t>Training Course: </a:t>
            </a:r>
            <a:r>
              <a:rPr lang="en-US" dirty="0">
                <a:latin typeface="Gibson" pitchFamily="50" charset="0"/>
              </a:rPr>
              <a:t>CARDS 201: Information Forms and Claims Activity Reports</a:t>
            </a:r>
          </a:p>
          <a:p>
            <a:r>
              <a:rPr lang="en-US" dirty="0"/>
              <a:t>Audience: </a:t>
            </a:r>
            <a:r>
              <a:rPr lang="en-US" dirty="0">
                <a:latin typeface="Gibson" pitchFamily="50" charset="0"/>
              </a:rPr>
              <a:t>Insurer and TPA CARDS Users</a:t>
            </a:r>
            <a:endParaRPr lang="en-US" dirty="0"/>
          </a:p>
          <a:p>
            <a:r>
              <a:rPr lang="en-US" dirty="0"/>
              <a:t>Prerequisites: </a:t>
            </a:r>
            <a:r>
              <a:rPr lang="en-US" dirty="0">
                <a:latin typeface="Gibson" pitchFamily="50" charset="0"/>
              </a:rPr>
              <a:t>CARDS 101: Introduction to CARDS</a:t>
            </a:r>
            <a:endParaRPr lang="en-US" dirty="0"/>
          </a:p>
          <a:p>
            <a:r>
              <a:rPr lang="en-US" dirty="0"/>
              <a:t>Course Length: </a:t>
            </a:r>
            <a:r>
              <a:rPr lang="en-US" dirty="0">
                <a:latin typeface="Gibson" pitchFamily="50" charset="0"/>
              </a:rPr>
              <a:t>1 hour</a:t>
            </a:r>
          </a:p>
          <a:p>
            <a:pPr lvl="1"/>
            <a:endParaRPr lang="en-US" b="1" dirty="0">
              <a:latin typeface="Gibson" pitchFamily="50" charset="0"/>
            </a:endParaRPr>
          </a:p>
        </p:txBody>
      </p:sp>
      <p:sp>
        <p:nvSpPr>
          <p:cNvPr id="3" name="Text Placeholder 2">
            <a:extLst>
              <a:ext uri="{FF2B5EF4-FFF2-40B4-BE49-F238E27FC236}">
                <a16:creationId xmlns:a16="http://schemas.microsoft.com/office/drawing/2014/main" id="{2C2E6DC0-B96B-2446-BD04-5D3AB355DB27}"/>
              </a:ext>
            </a:extLst>
          </p:cNvPr>
          <p:cNvSpPr>
            <a:spLocks noGrp="1"/>
          </p:cNvSpPr>
          <p:nvPr>
            <p:ph type="body" sz="quarter" idx="70"/>
          </p:nvPr>
        </p:nvSpPr>
        <p:spPr/>
        <p:txBody>
          <a:bodyPr/>
          <a:lstStyle/>
          <a:p>
            <a:r>
              <a:rPr lang="en-US"/>
              <a:t>At the completion of this course, training participants will be able to complete and update the Information Form,  understand how to set related permissions, and access the Claims Activity Report.</a:t>
            </a:r>
          </a:p>
        </p:txBody>
      </p:sp>
      <p:sp>
        <p:nvSpPr>
          <p:cNvPr id="4" name="Text Placeholder 3">
            <a:extLst>
              <a:ext uri="{FF2B5EF4-FFF2-40B4-BE49-F238E27FC236}">
                <a16:creationId xmlns:a16="http://schemas.microsoft.com/office/drawing/2014/main" id="{EACA8D84-0F1B-87B7-29B4-91440A48572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EF91673-4048-7ACA-EBD1-9130866DADD2}"/>
              </a:ext>
            </a:extLst>
          </p:cNvPr>
          <p:cNvSpPr>
            <a:spLocks noGrp="1"/>
          </p:cNvSpPr>
          <p:nvPr>
            <p:ph type="title"/>
          </p:nvPr>
        </p:nvSpPr>
        <p:spPr/>
        <p:txBody>
          <a:bodyPr/>
          <a:lstStyle/>
          <a:p>
            <a:r>
              <a:rPr lang="en-US"/>
              <a:t>Overview</a:t>
            </a:r>
          </a:p>
        </p:txBody>
      </p:sp>
      <p:sp>
        <p:nvSpPr>
          <p:cNvPr id="6" name="Rectangle 5">
            <a:extLst>
              <a:ext uri="{FF2B5EF4-FFF2-40B4-BE49-F238E27FC236}">
                <a16:creationId xmlns:a16="http://schemas.microsoft.com/office/drawing/2014/main" id="{C85BAA2B-7712-1515-8CF2-E9DB0C3431EC}"/>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789FE9E5-5E19-C756-27D5-8824F4B3B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35270-CC05-C21E-8194-3D872AD1D1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0DC5F4-31AF-DFE6-1726-CB16ED4EA9C4}"/>
              </a:ext>
            </a:extLst>
          </p:cNvPr>
          <p:cNvSpPr>
            <a:spLocks noGrp="1"/>
          </p:cNvSpPr>
          <p:nvPr>
            <p:ph type="body" sz="quarter" idx="79"/>
          </p:nvPr>
        </p:nvSpPr>
        <p:spPr/>
        <p:txBody>
          <a:bodyPr/>
          <a:lstStyle/>
          <a:p>
            <a:r>
              <a:rPr lang="en-US" dirty="0"/>
              <a:t>After completing Parts 1 through 5 of the webform, the values in each section will be summarized in Part 6 – Summary for a final review before submitting the webform. </a:t>
            </a:r>
          </a:p>
        </p:txBody>
      </p:sp>
      <p:sp>
        <p:nvSpPr>
          <p:cNvPr id="3" name="Title 2">
            <a:extLst>
              <a:ext uri="{FF2B5EF4-FFF2-40B4-BE49-F238E27FC236}">
                <a16:creationId xmlns:a16="http://schemas.microsoft.com/office/drawing/2014/main" id="{CD7B9D02-0B11-1449-A0B5-43A0AAD06C6D}"/>
              </a:ext>
            </a:extLst>
          </p:cNvPr>
          <p:cNvSpPr>
            <a:spLocks noGrp="1"/>
          </p:cNvSpPr>
          <p:nvPr>
            <p:ph type="title"/>
          </p:nvPr>
        </p:nvSpPr>
        <p:spPr/>
        <p:txBody>
          <a:bodyPr/>
          <a:lstStyle/>
          <a:p>
            <a:r>
              <a:rPr lang="en-US"/>
              <a:t>Summary Section</a:t>
            </a:r>
          </a:p>
        </p:txBody>
      </p:sp>
      <p:pic>
        <p:nvPicPr>
          <p:cNvPr id="6" name="Picture 5">
            <a:extLst>
              <a:ext uri="{FF2B5EF4-FFF2-40B4-BE49-F238E27FC236}">
                <a16:creationId xmlns:a16="http://schemas.microsoft.com/office/drawing/2014/main" id="{26F64B4E-EE61-FE6D-65C1-4D8F1E10DEF5}"/>
              </a:ext>
            </a:extLst>
          </p:cNvPr>
          <p:cNvPicPr>
            <a:picLocks noChangeAspect="1"/>
          </p:cNvPicPr>
          <p:nvPr/>
        </p:nvPicPr>
        <p:blipFill>
          <a:blip r:embed="rId2"/>
          <a:stretch>
            <a:fillRect/>
          </a:stretch>
        </p:blipFill>
        <p:spPr>
          <a:xfrm>
            <a:off x="1384880" y="2008408"/>
            <a:ext cx="9520187" cy="4114657"/>
          </a:xfrm>
          <a:prstGeom prst="rect">
            <a:avLst/>
          </a:prstGeom>
          <a:ln>
            <a:solidFill>
              <a:schemeClr val="accent4"/>
            </a:solidFill>
          </a:ln>
        </p:spPr>
      </p:pic>
    </p:spTree>
    <p:extLst>
      <p:ext uri="{BB962C8B-B14F-4D97-AF65-F5344CB8AC3E}">
        <p14:creationId xmlns:p14="http://schemas.microsoft.com/office/powerpoint/2010/main" val="201407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FE861-B5ED-492B-0F2F-79ACF0143CE5}"/>
              </a:ext>
            </a:extLst>
          </p:cNvPr>
          <p:cNvSpPr>
            <a:spLocks noGrp="1"/>
          </p:cNvSpPr>
          <p:nvPr>
            <p:ph type="body" sz="quarter" idx="79"/>
          </p:nvPr>
        </p:nvSpPr>
        <p:spPr/>
        <p:txBody>
          <a:bodyPr/>
          <a:lstStyle/>
          <a:p>
            <a:r>
              <a:rPr lang="en-US"/>
              <a:t>After the webform has been submitted or saved, it can be viewed in the Filing History tab. </a:t>
            </a:r>
          </a:p>
        </p:txBody>
      </p:sp>
      <p:sp>
        <p:nvSpPr>
          <p:cNvPr id="3" name="Title 2">
            <a:extLst>
              <a:ext uri="{FF2B5EF4-FFF2-40B4-BE49-F238E27FC236}">
                <a16:creationId xmlns:a16="http://schemas.microsoft.com/office/drawing/2014/main" id="{2AD71E8E-C4F0-3263-C794-A01B900B6656}"/>
              </a:ext>
            </a:extLst>
          </p:cNvPr>
          <p:cNvSpPr>
            <a:spLocks noGrp="1"/>
          </p:cNvSpPr>
          <p:nvPr>
            <p:ph type="title"/>
          </p:nvPr>
        </p:nvSpPr>
        <p:spPr/>
        <p:txBody>
          <a:bodyPr/>
          <a:lstStyle/>
          <a:p>
            <a:r>
              <a:rPr lang="en-US"/>
              <a:t>Submitting the Claims Activity Report Webform</a:t>
            </a:r>
          </a:p>
        </p:txBody>
      </p:sp>
      <p:pic>
        <p:nvPicPr>
          <p:cNvPr id="7" name="Picture 6">
            <a:extLst>
              <a:ext uri="{FF2B5EF4-FFF2-40B4-BE49-F238E27FC236}">
                <a16:creationId xmlns:a16="http://schemas.microsoft.com/office/drawing/2014/main" id="{EA84715E-182F-7038-3D1D-E016D602FE13}"/>
              </a:ext>
            </a:extLst>
          </p:cNvPr>
          <p:cNvPicPr>
            <a:picLocks noChangeAspect="1"/>
          </p:cNvPicPr>
          <p:nvPr/>
        </p:nvPicPr>
        <p:blipFill>
          <a:blip r:embed="rId3"/>
          <a:stretch>
            <a:fillRect/>
          </a:stretch>
        </p:blipFill>
        <p:spPr>
          <a:xfrm>
            <a:off x="802888" y="2096962"/>
            <a:ext cx="10370634" cy="3282372"/>
          </a:xfrm>
          <a:prstGeom prst="rect">
            <a:avLst/>
          </a:prstGeom>
        </p:spPr>
      </p:pic>
    </p:spTree>
    <p:extLst>
      <p:ext uri="{BB962C8B-B14F-4D97-AF65-F5344CB8AC3E}">
        <p14:creationId xmlns:p14="http://schemas.microsoft.com/office/powerpoint/2010/main" val="155119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a:t>For any questions after this presentation, reach out to </a:t>
            </a:r>
            <a:r>
              <a:rPr lang="en-US">
                <a:hlinkClick r:id="rId3">
                  <a:extLst>
                    <a:ext uri="{A12FA001-AC4F-418D-AE19-62706E023703}">
                      <ahyp:hlinkClr xmlns:ahyp="http://schemas.microsoft.com/office/drawing/2018/hyperlinkcolor" val="tx"/>
                    </a:ext>
                  </a:extLst>
                </a:hlinkClick>
              </a:rPr>
              <a:t>CARDS@dir.nv.gov</a:t>
            </a:r>
            <a:endParaRPr lang="en-US"/>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201: INFORMATION FORMS AND CLAIMS ACTIVITY REPORTS</a:t>
            </a:r>
          </a:p>
        </p:txBody>
      </p:sp>
    </p:spTree>
    <p:extLst>
      <p:ext uri="{BB962C8B-B14F-4D97-AF65-F5344CB8AC3E}">
        <p14:creationId xmlns:p14="http://schemas.microsoft.com/office/powerpoint/2010/main" val="170491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FF5CDE-2F74-7B95-0555-A1C0B297A85F}"/>
              </a:ext>
            </a:extLst>
          </p:cNvPr>
          <p:cNvSpPr>
            <a:spLocks noGrp="1"/>
          </p:cNvSpPr>
          <p:nvPr>
            <p:ph type="body" sz="quarter" idx="16"/>
          </p:nvPr>
        </p:nvSpPr>
        <p:spPr/>
        <p:txBody>
          <a:bodyPr/>
          <a:lstStyle/>
          <a:p>
            <a:pPr fontAlgn="ctr"/>
            <a:r>
              <a:rPr lang="en-US" sz="1800" dirty="0">
                <a:effectLst/>
                <a:latin typeface="Calibri" panose="020F0502020204030204" pitchFamily="34" charset="0"/>
              </a:rPr>
              <a:t>Information Forms</a:t>
            </a:r>
            <a:endParaRPr lang="en-US" sz="1800" dirty="0">
              <a:latin typeface="Calibri" panose="020F0502020204030204" pitchFamily="34" charset="0"/>
            </a:endParaRPr>
          </a:p>
          <a:p>
            <a:pPr fontAlgn="ctr"/>
            <a:r>
              <a:rPr lang="en-US" sz="1800" dirty="0">
                <a:effectLst/>
                <a:latin typeface="Calibri" panose="020F0502020204030204" pitchFamily="34" charset="0"/>
              </a:rPr>
              <a:t>TPA </a:t>
            </a:r>
            <a:r>
              <a:rPr lang="en-US" sz="1800" dirty="0">
                <a:latin typeface="Calibri" panose="020F0502020204030204" pitchFamily="34" charset="0"/>
              </a:rPr>
              <a:t>Linking and Permissions</a:t>
            </a:r>
          </a:p>
          <a:p>
            <a:pPr rtl="0" fontAlgn="ctr">
              <a:buFont typeface="Arial" panose="020B0604020202020204" pitchFamily="34" charset="0"/>
              <a:buChar char="•"/>
            </a:pPr>
            <a:r>
              <a:rPr lang="en-US" sz="1800" dirty="0">
                <a:effectLst/>
                <a:latin typeface="Calibri" panose="020F0502020204030204" pitchFamily="34" charset="0"/>
              </a:rPr>
              <a:t>Claims Activity Report</a:t>
            </a:r>
          </a:p>
        </p:txBody>
      </p:sp>
      <p:sp>
        <p:nvSpPr>
          <p:cNvPr id="6" name="Title 5">
            <a:extLst>
              <a:ext uri="{FF2B5EF4-FFF2-40B4-BE49-F238E27FC236}">
                <a16:creationId xmlns:a16="http://schemas.microsoft.com/office/drawing/2014/main" id="{E1F4578B-3BD9-023D-6DE2-68B792572633}"/>
              </a:ext>
            </a:extLst>
          </p:cNvPr>
          <p:cNvSpPr>
            <a:spLocks noGrp="1"/>
          </p:cNvSpPr>
          <p:nvPr>
            <p:ph type="title"/>
          </p:nvPr>
        </p:nvSpPr>
        <p:spPr/>
        <p:txBody>
          <a:bodyPr/>
          <a:lstStyle/>
          <a:p>
            <a:r>
              <a:rPr lang="en-US"/>
              <a:t>Modules</a:t>
            </a:r>
          </a:p>
        </p:txBody>
      </p:sp>
    </p:spTree>
    <p:extLst>
      <p:ext uri="{BB962C8B-B14F-4D97-AF65-F5344CB8AC3E}">
        <p14:creationId xmlns:p14="http://schemas.microsoft.com/office/powerpoint/2010/main" val="41024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64B46-0068-6205-735A-4C4963A402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689117-1C98-39D1-909A-717FE97A683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CDCCCD17-5B79-CF5E-7E7A-357D9A4218F5}"/>
              </a:ext>
            </a:extLst>
          </p:cNvPr>
          <p:cNvSpPr>
            <a:spLocks noGrp="1"/>
          </p:cNvSpPr>
          <p:nvPr>
            <p:ph type="body" sz="quarter" idx="19"/>
          </p:nvPr>
        </p:nvSpPr>
        <p:spPr/>
        <p:txBody>
          <a:bodyPr/>
          <a:lstStyle/>
          <a:p>
            <a:r>
              <a:rPr lang="en-US">
                <a:latin typeface="Aptos" panose="020B0004020202020204" pitchFamily="34" charset="0"/>
              </a:rPr>
              <a:t>UPDATING CONTACT INFORMATION IN THE CARDS APPLICATION</a:t>
            </a:r>
          </a:p>
        </p:txBody>
      </p:sp>
      <p:sp>
        <p:nvSpPr>
          <p:cNvPr id="4" name="Title 3">
            <a:extLst>
              <a:ext uri="{FF2B5EF4-FFF2-40B4-BE49-F238E27FC236}">
                <a16:creationId xmlns:a16="http://schemas.microsoft.com/office/drawing/2014/main" id="{2D0C16B9-07F4-A19A-F34F-376BB2044345}"/>
              </a:ext>
            </a:extLst>
          </p:cNvPr>
          <p:cNvSpPr>
            <a:spLocks noGrp="1"/>
          </p:cNvSpPr>
          <p:nvPr>
            <p:ph type="title"/>
          </p:nvPr>
        </p:nvSpPr>
        <p:spPr/>
        <p:txBody>
          <a:bodyPr/>
          <a:lstStyle/>
          <a:p>
            <a:r>
              <a:rPr lang="en-US">
                <a:latin typeface="Aptos" panose="020B0004020202020204" pitchFamily="34" charset="0"/>
              </a:rPr>
              <a:t>Insurer and TPA Information Forms</a:t>
            </a:r>
          </a:p>
        </p:txBody>
      </p:sp>
      <p:pic>
        <p:nvPicPr>
          <p:cNvPr id="6" name="Picture Placeholder 8">
            <a:extLst>
              <a:ext uri="{FF2B5EF4-FFF2-40B4-BE49-F238E27FC236}">
                <a16:creationId xmlns:a16="http://schemas.microsoft.com/office/drawing/2014/main" id="{3DABB4D3-1F22-8EB5-7EE2-D8AA102694A0}"/>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71E05-81E9-6AA5-A35A-B09904FC8ECF}"/>
              </a:ext>
            </a:extLst>
          </p:cNvPr>
          <p:cNvSpPr>
            <a:spLocks noGrp="1"/>
          </p:cNvSpPr>
          <p:nvPr>
            <p:ph type="body" sz="quarter" idx="16"/>
          </p:nvPr>
        </p:nvSpPr>
        <p:spPr/>
        <p:txBody>
          <a:bodyPr/>
          <a:lstStyle/>
          <a:p>
            <a:r>
              <a:rPr lang="en-US"/>
              <a:t>Insurer Information Form</a:t>
            </a:r>
          </a:p>
          <a:p>
            <a:r>
              <a:rPr lang="en-US"/>
              <a:t>TPA Information Form</a:t>
            </a:r>
          </a:p>
        </p:txBody>
      </p:sp>
      <p:sp>
        <p:nvSpPr>
          <p:cNvPr id="3" name="Text Placeholder 2">
            <a:extLst>
              <a:ext uri="{FF2B5EF4-FFF2-40B4-BE49-F238E27FC236}">
                <a16:creationId xmlns:a16="http://schemas.microsoft.com/office/drawing/2014/main" id="{F8E4FD3F-3812-94A6-F4BB-99C96A449B0A}"/>
              </a:ext>
            </a:extLst>
          </p:cNvPr>
          <p:cNvSpPr>
            <a:spLocks noGrp="1"/>
          </p:cNvSpPr>
          <p:nvPr>
            <p:ph type="body" sz="quarter" idx="70"/>
          </p:nvPr>
        </p:nvSpPr>
        <p:spPr/>
        <p:txBody>
          <a:bodyPr/>
          <a:lstStyle/>
          <a:p>
            <a:r>
              <a:rPr lang="en-US"/>
              <a:t>At the completion of this module, training participants will be able to submit and update contact information for insurer and TPA entities.</a:t>
            </a:r>
          </a:p>
        </p:txBody>
      </p:sp>
      <p:sp>
        <p:nvSpPr>
          <p:cNvPr id="4" name="Text Placeholder 3">
            <a:extLst>
              <a:ext uri="{FF2B5EF4-FFF2-40B4-BE49-F238E27FC236}">
                <a16:creationId xmlns:a16="http://schemas.microsoft.com/office/drawing/2014/main" id="{90CA1C30-B671-C313-ABF4-A285DFEC6E88}"/>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E9DEF4D8-30D7-C416-1C63-237B5486A563}"/>
              </a:ext>
            </a:extLst>
          </p:cNvPr>
          <p:cNvSpPr>
            <a:spLocks noGrp="1"/>
          </p:cNvSpPr>
          <p:nvPr>
            <p:ph type="title"/>
          </p:nvPr>
        </p:nvSpPr>
        <p:spPr/>
        <p:txBody>
          <a:bodyPr/>
          <a:lstStyle/>
          <a:p>
            <a:r>
              <a:rPr lang="en-US"/>
              <a:t>Insurer and TPA Information Forms</a:t>
            </a:r>
          </a:p>
        </p:txBody>
      </p:sp>
      <p:sp>
        <p:nvSpPr>
          <p:cNvPr id="6" name="Rectangle 5">
            <a:extLst>
              <a:ext uri="{FF2B5EF4-FFF2-40B4-BE49-F238E27FC236}">
                <a16:creationId xmlns:a16="http://schemas.microsoft.com/office/drawing/2014/main" id="{F0CC655E-50C1-CFA0-4320-27A9FA060941}"/>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1B295920-554B-F4FE-B211-484B06A5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5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2B1A-0791-E6BA-1D70-1F8F45289C81}"/>
              </a:ext>
            </a:extLst>
          </p:cNvPr>
          <p:cNvSpPr>
            <a:spLocks noGrp="1"/>
          </p:cNvSpPr>
          <p:nvPr>
            <p:ph type="body" sz="quarter" idx="79"/>
          </p:nvPr>
        </p:nvSpPr>
        <p:spPr>
          <a:xfrm>
            <a:off x="609600" y="1649674"/>
            <a:ext cx="10972800" cy="2407553"/>
          </a:xfrm>
        </p:spPr>
        <p:txBody>
          <a:bodyPr/>
          <a:lstStyle/>
          <a:p>
            <a:r>
              <a:rPr lang="en-US">
                <a:latin typeface="Aptos" panose="020B0004020202020204" pitchFamily="34" charset="0"/>
              </a:rPr>
              <a:t>The information forms are an efficient method of collecting necessary contact information from insurers and TPAs. This form must be updated on an annual basis. Entities that do not comply could become eligible for a fine.</a:t>
            </a:r>
          </a:p>
          <a:p>
            <a:endParaRPr lang="en-US">
              <a:latin typeface="Aptos" panose="020B0004020202020204" pitchFamily="34" charset="0"/>
            </a:endParaRPr>
          </a:p>
          <a:p>
            <a:r>
              <a:rPr lang="en-US">
                <a:latin typeface="Aptos" panose="020B0004020202020204" pitchFamily="34" charset="0"/>
              </a:rPr>
              <a:t>The following contacts may be included on the form: </a:t>
            </a:r>
          </a:p>
          <a:p>
            <a:endParaRPr lang="en-US">
              <a:latin typeface="Aptos" panose="020B0004020202020204" pitchFamily="34" charset="0"/>
            </a:endParaRPr>
          </a:p>
          <a:p>
            <a:endParaRPr lang="en-US">
              <a:latin typeface="Aptos" panose="020B0004020202020204" pitchFamily="34" charset="0"/>
            </a:endParaRPr>
          </a:p>
        </p:txBody>
      </p:sp>
      <p:sp>
        <p:nvSpPr>
          <p:cNvPr id="3" name="Title 2">
            <a:extLst>
              <a:ext uri="{FF2B5EF4-FFF2-40B4-BE49-F238E27FC236}">
                <a16:creationId xmlns:a16="http://schemas.microsoft.com/office/drawing/2014/main" id="{34EFA6D2-0AD4-F4D7-08E4-ECD149786385}"/>
              </a:ext>
            </a:extLst>
          </p:cNvPr>
          <p:cNvSpPr>
            <a:spLocks noGrp="1"/>
          </p:cNvSpPr>
          <p:nvPr>
            <p:ph type="title"/>
          </p:nvPr>
        </p:nvSpPr>
        <p:spPr/>
        <p:txBody>
          <a:bodyPr/>
          <a:lstStyle/>
          <a:p>
            <a:r>
              <a:rPr lang="en-US">
                <a:latin typeface="Aptos" panose="020B0004020202020204" pitchFamily="34" charset="0"/>
              </a:rPr>
              <a:t>Information Forms</a:t>
            </a:r>
          </a:p>
        </p:txBody>
      </p:sp>
      <p:sp>
        <p:nvSpPr>
          <p:cNvPr id="4" name="Text Placeholder 2">
            <a:extLst>
              <a:ext uri="{FF2B5EF4-FFF2-40B4-BE49-F238E27FC236}">
                <a16:creationId xmlns:a16="http://schemas.microsoft.com/office/drawing/2014/main" id="{9AB94454-E401-70AB-2B2F-4D7DB03B5D55}"/>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MAINTAINING CONTACT INFORMATION IN CARDS</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graphicFrame>
        <p:nvGraphicFramePr>
          <p:cNvPr id="5" name="Table Placeholder 11">
            <a:extLst>
              <a:ext uri="{FF2B5EF4-FFF2-40B4-BE49-F238E27FC236}">
                <a16:creationId xmlns:a16="http://schemas.microsoft.com/office/drawing/2014/main" id="{AEEA2A71-F7CA-76F3-A965-CE89AE141712}"/>
              </a:ext>
            </a:extLst>
          </p:cNvPr>
          <p:cNvGraphicFramePr>
            <a:graphicFrameLocks/>
          </p:cNvGraphicFramePr>
          <p:nvPr>
            <p:extLst>
              <p:ext uri="{D42A27DB-BD31-4B8C-83A1-F6EECF244321}">
                <p14:modId xmlns:p14="http://schemas.microsoft.com/office/powerpoint/2010/main" val="4219577544"/>
              </p:ext>
            </p:extLst>
          </p:nvPr>
        </p:nvGraphicFramePr>
        <p:xfrm>
          <a:off x="2983653" y="2997562"/>
          <a:ext cx="6224695" cy="3051026"/>
        </p:xfrm>
        <a:graphic>
          <a:graphicData uri="http://schemas.openxmlformats.org/drawingml/2006/table">
            <a:tbl>
              <a:tblPr firstRow="1" bandRow="1">
                <a:tableStyleId>{073A0DAA-6AF3-43AB-8588-CEC1D06C72B9}</a:tableStyleId>
              </a:tblPr>
              <a:tblGrid>
                <a:gridCol w="2873854">
                  <a:extLst>
                    <a:ext uri="{9D8B030D-6E8A-4147-A177-3AD203B41FA5}">
                      <a16:colId xmlns:a16="http://schemas.microsoft.com/office/drawing/2014/main" val="20000"/>
                    </a:ext>
                  </a:extLst>
                </a:gridCol>
                <a:gridCol w="3350841">
                  <a:extLst>
                    <a:ext uri="{9D8B030D-6E8A-4147-A177-3AD203B41FA5}">
                      <a16:colId xmlns:a16="http://schemas.microsoft.com/office/drawing/2014/main" val="20001"/>
                    </a:ext>
                  </a:extLst>
                </a:gridCol>
              </a:tblGrid>
              <a:tr h="270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spc="100" baseline="0">
                          <a:solidFill>
                            <a:schemeClr val="tx2"/>
                          </a:solidFill>
                          <a:latin typeface="Aptos" panose="020B0004020202020204" pitchFamily="34" charset="0"/>
                          <a:ea typeface="Gibson" charset="0"/>
                          <a:cs typeface="Gibson" charset="0"/>
                        </a:rPr>
                        <a:t>CONTACT</a:t>
                      </a:r>
                    </a:p>
                  </a:txBody>
                  <a:tcPr marL="0" marR="97646" marT="47545" marB="47545"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spc="100" baseline="0">
                          <a:solidFill>
                            <a:schemeClr val="tx2"/>
                          </a:solidFill>
                          <a:latin typeface="Aptos" panose="020B0004020202020204" pitchFamily="34" charset="0"/>
                          <a:ea typeface="Gibson" charset="0"/>
                          <a:cs typeface="Gibson" charset="0"/>
                        </a:rPr>
                        <a:t>GROUP</a:t>
                      </a:r>
                    </a:p>
                  </a:txBody>
                  <a:tcPr marL="97646" marR="0" marT="47545" marB="47545"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401">
                <a:tc>
                  <a:txBody>
                    <a:bodyPr/>
                    <a:lstStyle/>
                    <a:p>
                      <a:pPr algn="l" fontAlgn="t"/>
                      <a:r>
                        <a:rPr lang="en-US" sz="1000" b="1" i="0" u="none" strike="noStrike">
                          <a:solidFill>
                            <a:srgbClr val="000000"/>
                          </a:solidFill>
                          <a:effectLst/>
                          <a:latin typeface="Aptos" panose="020B0004020202020204" pitchFamily="34" charset="0"/>
                        </a:rPr>
                        <a:t>In-State Physical Office Location </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 &amp; TPAs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1164207"/>
                  </a:ext>
                </a:extLst>
              </a:tr>
              <a:tr h="270401">
                <a:tc>
                  <a:txBody>
                    <a:bodyPr/>
                    <a:lstStyle/>
                    <a:p>
                      <a:pPr algn="l" fontAlgn="t"/>
                      <a:r>
                        <a:rPr lang="en-US" sz="1000" b="1" i="0" u="none" strike="noStrike">
                          <a:solidFill>
                            <a:srgbClr val="000000"/>
                          </a:solidFill>
                          <a:effectLst/>
                          <a:latin typeface="Aptos" panose="020B0004020202020204" pitchFamily="34" charset="0"/>
                        </a:rPr>
                        <a:t>Corporate Contact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a:solidFill>
                            <a:srgbClr val="002060"/>
                          </a:solidFill>
                          <a:latin typeface="Aptos Narrow" panose="020B0004020202020204" pitchFamily="34" charset="0"/>
                        </a:rPr>
                        <a:t>Insurers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322340"/>
                  </a:ext>
                </a:extLst>
              </a:tr>
              <a:tr h="270401">
                <a:tc>
                  <a:txBody>
                    <a:bodyPr/>
                    <a:lstStyle/>
                    <a:p>
                      <a:pPr algn="l" fontAlgn="t"/>
                      <a:r>
                        <a:rPr lang="en-US" sz="1000" b="1" i="0" u="none" strike="noStrike">
                          <a:solidFill>
                            <a:srgbClr val="000000"/>
                          </a:solidFill>
                          <a:effectLst/>
                          <a:latin typeface="Aptos" panose="020B0004020202020204" pitchFamily="34" charset="0"/>
                        </a:rPr>
                        <a:t>Compliance Manager</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 &amp; TPAs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9788065"/>
                  </a:ext>
                </a:extLst>
              </a:tr>
              <a:tr h="328237">
                <a:tc>
                  <a:txBody>
                    <a:bodyPr/>
                    <a:lstStyle/>
                    <a:p>
                      <a:pPr algn="l" fontAlgn="t"/>
                      <a:r>
                        <a:rPr lang="en-US" sz="1000" b="1" i="0" u="none" strike="noStrike">
                          <a:solidFill>
                            <a:srgbClr val="000000"/>
                          </a:solidFill>
                          <a:effectLst/>
                          <a:latin typeface="Aptos" panose="020B0004020202020204" pitchFamily="34" charset="0"/>
                        </a:rPr>
                        <a:t>Coverage Verification Contact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0" i="0" u="none" strike="noStrike">
                          <a:solidFill>
                            <a:srgbClr val="002060"/>
                          </a:solidFill>
                          <a:effectLst/>
                          <a:latin typeface="Aptos Narrow" panose="020B0004020202020204" pitchFamily="34" charset="0"/>
                        </a:rPr>
                        <a:t>Insurers</a:t>
                      </a:r>
                      <a:endParaRPr lang="en-US" sz="1100">
                        <a:solidFill>
                          <a:srgbClr val="002060"/>
                        </a:solidFill>
                        <a:latin typeface="Aptos Narrow"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286620"/>
                  </a:ext>
                </a:extLst>
              </a:tr>
              <a:tr h="328237">
                <a:tc>
                  <a:txBody>
                    <a:bodyPr/>
                    <a:lstStyle/>
                    <a:p>
                      <a:pPr algn="l" fontAlgn="t"/>
                      <a:r>
                        <a:rPr lang="en-US" sz="1000" b="1" i="0" u="none" strike="noStrike">
                          <a:solidFill>
                            <a:srgbClr val="000000"/>
                          </a:solidFill>
                          <a:effectLst/>
                          <a:latin typeface="Aptos" panose="020B0004020202020204" pitchFamily="34" charset="0"/>
                        </a:rPr>
                        <a:t>Statutory Reporting Contact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5337278"/>
                  </a:ext>
                </a:extLst>
              </a:tr>
              <a:tr h="328237">
                <a:tc>
                  <a:txBody>
                    <a:bodyPr/>
                    <a:lstStyle/>
                    <a:p>
                      <a:pPr algn="l" fontAlgn="t"/>
                      <a:r>
                        <a:rPr lang="en-US" sz="1000" b="1" i="0" u="none" strike="noStrike">
                          <a:solidFill>
                            <a:srgbClr val="000000"/>
                          </a:solidFill>
                          <a:effectLst/>
                          <a:latin typeface="Aptos" panose="020B0004020202020204" pitchFamily="34" charset="0"/>
                        </a:rPr>
                        <a:t>Proof of Coverage Contact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4045402"/>
                  </a:ext>
                </a:extLst>
              </a:tr>
              <a:tr h="328237">
                <a:tc>
                  <a:txBody>
                    <a:bodyPr/>
                    <a:lstStyle/>
                    <a:p>
                      <a:pPr algn="l" fontAlgn="t"/>
                      <a:r>
                        <a:rPr lang="en-US" sz="1000" b="1" i="0" u="none" strike="noStrike">
                          <a:solidFill>
                            <a:srgbClr val="000000"/>
                          </a:solidFill>
                          <a:effectLst/>
                          <a:latin typeface="Aptos" panose="020B0004020202020204" pitchFamily="34" charset="0"/>
                        </a:rPr>
                        <a:t>Location of Claim Records </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 </a:t>
                      </a:r>
                      <a:r>
                        <a:rPr lang="en-US" sz="1100" b="0" i="0" u="none" strike="noStrike">
                          <a:solidFill>
                            <a:srgbClr val="002060"/>
                          </a:solidFill>
                          <a:effectLst/>
                          <a:latin typeface="Aptos Narrow" panose="020B0004020202020204" pitchFamily="34" charset="0"/>
                        </a:rPr>
                        <a:t>&amp; TPAs</a:t>
                      </a:r>
                      <a:endParaRPr lang="en-US" sz="1100">
                        <a:solidFill>
                          <a:srgbClr val="002060"/>
                        </a:solidFill>
                        <a:latin typeface="Aptos Narrow"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5446457"/>
                  </a:ext>
                </a:extLst>
              </a:tr>
              <a:tr h="328237">
                <a:tc>
                  <a:txBody>
                    <a:bodyPr/>
                    <a:lstStyle/>
                    <a:p>
                      <a:pPr algn="l" fontAlgn="t"/>
                      <a:r>
                        <a:rPr lang="en-US" sz="1000" b="1" i="0" u="none" strike="noStrike">
                          <a:solidFill>
                            <a:srgbClr val="000000"/>
                          </a:solidFill>
                          <a:effectLst/>
                          <a:latin typeface="Aptos" panose="020B0004020202020204" pitchFamily="34" charset="0"/>
                        </a:rPr>
                        <a:t>WC Safety Fund Assessment Contact</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a:solidFill>
                            <a:srgbClr val="002060"/>
                          </a:solidFill>
                          <a:latin typeface="Aptos Narrow" panose="020B0004020202020204" pitchFamily="34" charset="0"/>
                        </a:rPr>
                        <a:t>Insurers</a:t>
                      </a: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9079467"/>
                  </a:ext>
                </a:extLst>
              </a:tr>
              <a:tr h="328237">
                <a:tc>
                  <a:txBody>
                    <a:bodyPr/>
                    <a:lstStyle/>
                    <a:p>
                      <a:pPr algn="l" fontAlgn="t"/>
                      <a:r>
                        <a:rPr lang="en-US" sz="1000" b="1" i="0" u="none" strike="noStrike">
                          <a:solidFill>
                            <a:srgbClr val="000000"/>
                          </a:solidFill>
                          <a:effectLst/>
                          <a:latin typeface="Aptos" panose="020B0004020202020204" pitchFamily="34" charset="0"/>
                        </a:rPr>
                        <a:t>Receipt of Claim Documentation</a:t>
                      </a:r>
                    </a:p>
                  </a:txBody>
                  <a:tcPr marL="6350" marR="6350" marT="635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dirty="0">
                          <a:solidFill>
                            <a:srgbClr val="002060"/>
                          </a:solidFill>
                          <a:latin typeface="Aptos Narrow" panose="020B0004020202020204" pitchFamily="34" charset="0"/>
                        </a:rPr>
                        <a:t>Insurers </a:t>
                      </a:r>
                      <a:r>
                        <a:rPr lang="en-US" sz="1100" b="0" i="0" u="none" strike="noStrike" dirty="0">
                          <a:solidFill>
                            <a:srgbClr val="002060"/>
                          </a:solidFill>
                          <a:effectLst/>
                          <a:latin typeface="Aptos Narrow" panose="020B0004020202020204" pitchFamily="34" charset="0"/>
                        </a:rPr>
                        <a:t>&amp; TPAs</a:t>
                      </a:r>
                      <a:endParaRPr lang="en-US" sz="1100" dirty="0">
                        <a:solidFill>
                          <a:srgbClr val="002060"/>
                        </a:solidFill>
                        <a:latin typeface="Aptos Narrow" panose="020B000402020202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087872"/>
                  </a:ext>
                </a:extLst>
              </a:tr>
            </a:tbl>
          </a:graphicData>
        </a:graphic>
      </p:graphicFrame>
    </p:spTree>
    <p:extLst>
      <p:ext uri="{BB962C8B-B14F-4D97-AF65-F5344CB8AC3E}">
        <p14:creationId xmlns:p14="http://schemas.microsoft.com/office/powerpoint/2010/main" val="22529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C70DBA-0642-5F99-F962-57CEC22F7762}"/>
              </a:ext>
            </a:extLst>
          </p:cNvPr>
          <p:cNvSpPr>
            <a:spLocks noGrp="1"/>
          </p:cNvSpPr>
          <p:nvPr>
            <p:ph type="body" sz="quarter" idx="79"/>
          </p:nvPr>
        </p:nvSpPr>
        <p:spPr/>
        <p:txBody>
          <a:bodyPr/>
          <a:lstStyle/>
          <a:p>
            <a:r>
              <a:rPr lang="en-US" sz="1600"/>
              <a:t>The information form is accessible from the Forms and Tools menu for users with permissions.</a:t>
            </a:r>
          </a:p>
        </p:txBody>
      </p:sp>
      <p:sp>
        <p:nvSpPr>
          <p:cNvPr id="6" name="Title 5">
            <a:extLst>
              <a:ext uri="{FF2B5EF4-FFF2-40B4-BE49-F238E27FC236}">
                <a16:creationId xmlns:a16="http://schemas.microsoft.com/office/drawing/2014/main" id="{C7F7C9EA-B8CC-3395-9E8E-6C4866792192}"/>
              </a:ext>
            </a:extLst>
          </p:cNvPr>
          <p:cNvSpPr>
            <a:spLocks noGrp="1"/>
          </p:cNvSpPr>
          <p:nvPr>
            <p:ph type="title"/>
          </p:nvPr>
        </p:nvSpPr>
        <p:spPr/>
        <p:txBody>
          <a:bodyPr/>
          <a:lstStyle/>
          <a:p>
            <a:r>
              <a:rPr lang="en-US"/>
              <a:t>Navigating to the Information Form</a:t>
            </a:r>
          </a:p>
        </p:txBody>
      </p:sp>
      <p:pic>
        <p:nvPicPr>
          <p:cNvPr id="5" name="Picture 4">
            <a:extLst>
              <a:ext uri="{FF2B5EF4-FFF2-40B4-BE49-F238E27FC236}">
                <a16:creationId xmlns:a16="http://schemas.microsoft.com/office/drawing/2014/main" id="{68FF875B-483F-09B2-FFB6-B20A9051EA4B}"/>
              </a:ext>
            </a:extLst>
          </p:cNvPr>
          <p:cNvPicPr>
            <a:picLocks noChangeAspect="1"/>
          </p:cNvPicPr>
          <p:nvPr/>
        </p:nvPicPr>
        <p:blipFill>
          <a:blip r:embed="rId3"/>
          <a:stretch>
            <a:fillRect/>
          </a:stretch>
        </p:blipFill>
        <p:spPr>
          <a:xfrm>
            <a:off x="520390" y="1888855"/>
            <a:ext cx="7663964" cy="4283345"/>
          </a:xfrm>
          <a:prstGeom prst="rect">
            <a:avLst/>
          </a:prstGeom>
        </p:spPr>
      </p:pic>
      <p:pic>
        <p:nvPicPr>
          <p:cNvPr id="8" name="Picture 7">
            <a:extLst>
              <a:ext uri="{FF2B5EF4-FFF2-40B4-BE49-F238E27FC236}">
                <a16:creationId xmlns:a16="http://schemas.microsoft.com/office/drawing/2014/main" id="{C314F8CE-FEB3-A3F2-0F5F-8F9495E417D7}"/>
              </a:ext>
            </a:extLst>
          </p:cNvPr>
          <p:cNvPicPr>
            <a:picLocks noChangeAspect="1"/>
          </p:cNvPicPr>
          <p:nvPr/>
        </p:nvPicPr>
        <p:blipFill>
          <a:blip r:embed="rId4"/>
          <a:stretch>
            <a:fillRect/>
          </a:stretch>
        </p:blipFill>
        <p:spPr>
          <a:xfrm>
            <a:off x="8726112" y="1675263"/>
            <a:ext cx="2945498" cy="4710527"/>
          </a:xfrm>
          <a:prstGeom prst="rect">
            <a:avLst/>
          </a:prstGeom>
          <a:ln w="28575">
            <a:solidFill>
              <a:schemeClr val="accent6"/>
            </a:solidFill>
          </a:ln>
        </p:spPr>
      </p:pic>
      <p:sp>
        <p:nvSpPr>
          <p:cNvPr id="3" name="Rectangle 2">
            <a:extLst>
              <a:ext uri="{FF2B5EF4-FFF2-40B4-BE49-F238E27FC236}">
                <a16:creationId xmlns:a16="http://schemas.microsoft.com/office/drawing/2014/main" id="{F83AFEDF-E1CC-66BC-42A4-4B1D01512CFE}"/>
              </a:ext>
            </a:extLst>
          </p:cNvPr>
          <p:cNvSpPr/>
          <p:nvPr/>
        </p:nvSpPr>
        <p:spPr>
          <a:xfrm>
            <a:off x="6148039" y="3787999"/>
            <a:ext cx="1115122"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Connector 8">
            <a:extLst>
              <a:ext uri="{FF2B5EF4-FFF2-40B4-BE49-F238E27FC236}">
                <a16:creationId xmlns:a16="http://schemas.microsoft.com/office/drawing/2014/main" id="{8D8783DD-F10D-231B-1E89-615B11292F7A}"/>
              </a:ext>
            </a:extLst>
          </p:cNvPr>
          <p:cNvCxnSpPr>
            <a:cxnSpLocks/>
          </p:cNvCxnSpPr>
          <p:nvPr/>
        </p:nvCxnSpPr>
        <p:spPr>
          <a:xfrm flipV="1">
            <a:off x="7263161" y="2426167"/>
            <a:ext cx="1462951" cy="1542585"/>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Rectangle 9">
            <a:extLst>
              <a:ext uri="{FF2B5EF4-FFF2-40B4-BE49-F238E27FC236}">
                <a16:creationId xmlns:a16="http://schemas.microsoft.com/office/drawing/2014/main" id="{6BA300AA-A7AC-E3C0-5D23-C563BFA112C4}"/>
              </a:ext>
            </a:extLst>
          </p:cNvPr>
          <p:cNvSpPr/>
          <p:nvPr/>
        </p:nvSpPr>
        <p:spPr>
          <a:xfrm>
            <a:off x="8820614" y="2245414"/>
            <a:ext cx="2040673" cy="361507"/>
          </a:xfrm>
          <a:prstGeom prst="rect">
            <a:avLst/>
          </a:prstGeom>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57513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9545-B006-4CE4-A1A1-A6DDCB740827}"/>
              </a:ext>
            </a:extLst>
          </p:cNvPr>
          <p:cNvSpPr>
            <a:spLocks noGrp="1"/>
          </p:cNvSpPr>
          <p:nvPr>
            <p:ph type="title"/>
          </p:nvPr>
        </p:nvSpPr>
        <p:spPr/>
        <p:txBody>
          <a:bodyPr/>
          <a:lstStyle/>
          <a:p>
            <a:r>
              <a:rPr lang="en-US"/>
              <a:t>Insurer Information Form</a:t>
            </a:r>
          </a:p>
        </p:txBody>
      </p:sp>
      <p:pic>
        <p:nvPicPr>
          <p:cNvPr id="6" name="Picture 5">
            <a:extLst>
              <a:ext uri="{FF2B5EF4-FFF2-40B4-BE49-F238E27FC236}">
                <a16:creationId xmlns:a16="http://schemas.microsoft.com/office/drawing/2014/main" id="{47C761E8-655D-AE31-9D2A-B0DF325D70BA}"/>
              </a:ext>
            </a:extLst>
          </p:cNvPr>
          <p:cNvPicPr>
            <a:picLocks noChangeAspect="1"/>
          </p:cNvPicPr>
          <p:nvPr/>
        </p:nvPicPr>
        <p:blipFill>
          <a:blip r:embed="rId3"/>
          <a:stretch>
            <a:fillRect/>
          </a:stretch>
        </p:blipFill>
        <p:spPr>
          <a:xfrm>
            <a:off x="612648" y="1252279"/>
            <a:ext cx="8229600" cy="4622556"/>
          </a:xfrm>
          <a:prstGeom prst="rect">
            <a:avLst/>
          </a:prstGeom>
        </p:spPr>
      </p:pic>
      <p:sp>
        <p:nvSpPr>
          <p:cNvPr id="8" name="Rectangle 7">
            <a:extLst>
              <a:ext uri="{FF2B5EF4-FFF2-40B4-BE49-F238E27FC236}">
                <a16:creationId xmlns:a16="http://schemas.microsoft.com/office/drawing/2014/main" id="{1E339AEE-C463-9DB1-5D1E-8BBC367B51FB}"/>
              </a:ext>
            </a:extLst>
          </p:cNvPr>
          <p:cNvSpPr/>
          <p:nvPr/>
        </p:nvSpPr>
        <p:spPr>
          <a:xfrm>
            <a:off x="8306150" y="3204463"/>
            <a:ext cx="2529489" cy="2401258"/>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b="1" kern="900">
                <a:latin typeface="Aptos" panose="020B0004020202020204" pitchFamily="34" charset="0"/>
              </a:rPr>
              <a:t>Note:</a:t>
            </a:r>
            <a:r>
              <a:rPr lang="en-US" sz="1600" kern="900">
                <a:latin typeface="Aptos" panose="020B0004020202020204" pitchFamily="34" charset="0"/>
              </a:rPr>
              <a:t> The information form will be prepopulated with any information that is already on file.</a:t>
            </a:r>
            <a:endParaRPr lang="en-US" sz="1600" b="1" kern="900">
              <a:latin typeface="Aptos" panose="020B0004020202020204" pitchFamily="34" charset="0"/>
            </a:endParaRPr>
          </a:p>
        </p:txBody>
      </p:sp>
    </p:spTree>
    <p:extLst>
      <p:ext uri="{BB962C8B-B14F-4D97-AF65-F5344CB8AC3E}">
        <p14:creationId xmlns:p14="http://schemas.microsoft.com/office/powerpoint/2010/main" val="3445202484"/>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a48c7a-814a-4728-8769-32ee7972030f" xsi:nil="true"/>
    <lcf76f155ced4ddcb4097134ff3c332f xmlns="1eee5c32-2731-447f-9a36-ead02ca9a78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4F2C2C93B85D40908593DBE56458F3" ma:contentTypeVersion="16" ma:contentTypeDescription="Create a new document." ma:contentTypeScope="" ma:versionID="91320b57f4e612a0aa9ae82d93542a45">
  <xsd:schema xmlns:xsd="http://www.w3.org/2001/XMLSchema" xmlns:xs="http://www.w3.org/2001/XMLSchema" xmlns:p="http://schemas.microsoft.com/office/2006/metadata/properties" xmlns:ns2="1eee5c32-2731-447f-9a36-ead02ca9a781" xmlns:ns3="c9a48c7a-814a-4728-8769-32ee7972030f" xmlns:ns4="f94face6-e591-4f21-ba53-d2a44196690b" targetNamespace="http://schemas.microsoft.com/office/2006/metadata/properties" ma:root="true" ma:fieldsID="7fa78ab6b5f98d97bbc19301a27307fc" ns2:_="" ns3:_="" ns4:_="">
    <xsd:import namespace="1eee5c32-2731-447f-9a36-ead02ca9a781"/>
    <xsd:import namespace="c9a48c7a-814a-4728-8769-32ee7972030f"/>
    <xsd:import namespace="f94face6-e591-4f21-ba53-d2a441966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e5c32-2731-447f-9a36-ead02ca9a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39e83f5-da68-4ed3-9d50-d7b0ac448d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8c7a-814a-4728-8769-32ee797203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4e785a-7ace-4d49-a785-7b7468e9ff47}" ma:internalName="TaxCatchAll" ma:showField="CatchAllData" ma:web="f94face6-e591-4f21-ba53-d2a441966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4face6-e591-4f21-ba53-d2a44196690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ection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23627-D6DD-45B8-99A4-B4659551484D}">
  <ds:schemaRefs>
    <ds:schemaRef ds:uri="1eee5c32-2731-447f-9a36-ead02ca9a781"/>
    <ds:schemaRef ds:uri="c9a48c7a-814a-4728-8769-32ee7972030f"/>
    <ds:schemaRef ds:uri="f94face6-e591-4f21-ba53-d2a4419669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40E70F-F529-4AFD-8FC2-C37229C3D635}">
  <ds:schemaRefs>
    <ds:schemaRef ds:uri="http://schemas.microsoft.com/sharepoint/v3/contenttype/forms"/>
  </ds:schemaRefs>
</ds:datastoreItem>
</file>

<file path=customXml/itemProps3.xml><?xml version="1.0" encoding="utf-8"?>
<ds:datastoreItem xmlns:ds="http://schemas.openxmlformats.org/officeDocument/2006/customXml" ds:itemID="{1DE51EFD-88B7-4894-AC36-F0C74E061D10}">
  <ds:schemaRefs>
    <ds:schemaRef ds:uri="1eee5c32-2731-447f-9a36-ead02ca9a781"/>
    <ds:schemaRef ds:uri="c9a48c7a-814a-4728-8769-32ee7972030f"/>
    <ds:schemaRef ds:uri="f94face6-e591-4f21-ba53-d2a441966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288</TotalTime>
  <Words>2012</Words>
  <Application>Microsoft Office PowerPoint</Application>
  <PresentationFormat>Widescreen</PresentationFormat>
  <Paragraphs>163</Paragraphs>
  <Slides>32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Aptos Narrow</vt:lpstr>
      <vt:lpstr>Arial</vt:lpstr>
      <vt:lpstr>Calibri</vt:lpstr>
      <vt:lpstr>Franklin Gothic Book</vt:lpstr>
      <vt:lpstr>Gibson</vt:lpstr>
      <vt:lpstr>Gibson Book</vt:lpstr>
      <vt:lpstr>Gibson Medium</vt:lpstr>
      <vt:lpstr>Gibson SemiBold</vt:lpstr>
      <vt:lpstr>1_UPDATED</vt:lpstr>
      <vt:lpstr>CARDS 201: Information Forms and Claims Activity Reports </vt:lpstr>
      <vt:lpstr>CARDS 201: Information Forms and Claims Activity Reports </vt:lpstr>
      <vt:lpstr>Overview</vt:lpstr>
      <vt:lpstr>Modules</vt:lpstr>
      <vt:lpstr>Insurer and TPA Information Forms</vt:lpstr>
      <vt:lpstr>Insurer and TPA Information Forms</vt:lpstr>
      <vt:lpstr>Information Forms</vt:lpstr>
      <vt:lpstr>Navigating to the Information Form</vt:lpstr>
      <vt:lpstr>Insurer Information Form</vt:lpstr>
      <vt:lpstr>Insurer Information Form</vt:lpstr>
      <vt:lpstr>TPA Information Form</vt:lpstr>
      <vt:lpstr>Claims Handled and List of Accounts </vt:lpstr>
      <vt:lpstr>Viewing the Submitted Information Form</vt:lpstr>
      <vt:lpstr>TPA Linking and Permissions</vt:lpstr>
      <vt:lpstr>TPA Linking and Permissions</vt:lpstr>
      <vt:lpstr>TPA Linking</vt:lpstr>
      <vt:lpstr>Adding Global TPA Access </vt:lpstr>
      <vt:lpstr>Adding a TPA User </vt:lpstr>
      <vt:lpstr>Adding a TPA User</vt:lpstr>
      <vt:lpstr>Adding Insurer Users </vt:lpstr>
      <vt:lpstr>Setting Permissions </vt:lpstr>
      <vt:lpstr>Managing User Permissions </vt:lpstr>
      <vt:lpstr>TPA User View  </vt:lpstr>
      <vt:lpstr>Claims Activity Report</vt:lpstr>
      <vt:lpstr>Claims Activity Report</vt:lpstr>
      <vt:lpstr>Claims Activity Report</vt:lpstr>
      <vt:lpstr>Navigating to the Claims Activity Report Webform</vt:lpstr>
      <vt:lpstr>Reporting No Claims Activity</vt:lpstr>
      <vt:lpstr>Completing the Claims Activity Webform</vt:lpstr>
      <vt:lpstr>Summary Section</vt:lpstr>
      <vt:lpstr>Submitting the Claims Activity Report Webform</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Guadalupe Manzo</cp:lastModifiedBy>
  <cp:revision>27</cp:revision>
  <dcterms:created xsi:type="dcterms:W3CDTF">2023-08-31T18:52:05Z</dcterms:created>
  <dcterms:modified xsi:type="dcterms:W3CDTF">2025-05-29T18:49:26Z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0x0101007C4F2C2C93B85D40908593DBE56458F3</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